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77"/>
  </p:notesMasterIdLst>
  <p:handoutMasterIdLst>
    <p:handoutMasterId r:id="rId78"/>
  </p:handoutMasterIdLst>
  <p:sldIdLst>
    <p:sldId id="320" r:id="rId3"/>
    <p:sldId id="321" r:id="rId4"/>
    <p:sldId id="354" r:id="rId5"/>
    <p:sldId id="355" r:id="rId6"/>
    <p:sldId id="356" r:id="rId7"/>
    <p:sldId id="357" r:id="rId8"/>
    <p:sldId id="358" r:id="rId9"/>
    <p:sldId id="359" r:id="rId10"/>
    <p:sldId id="360" r:id="rId11"/>
    <p:sldId id="361" r:id="rId12"/>
    <p:sldId id="362" r:id="rId13"/>
    <p:sldId id="363" r:id="rId14"/>
    <p:sldId id="364" r:id="rId15"/>
    <p:sldId id="365" r:id="rId16"/>
    <p:sldId id="322" r:id="rId17"/>
    <p:sldId id="323" r:id="rId18"/>
    <p:sldId id="324" r:id="rId19"/>
    <p:sldId id="325" r:id="rId20"/>
    <p:sldId id="326" r:id="rId21"/>
    <p:sldId id="327" r:id="rId22"/>
    <p:sldId id="328" r:id="rId23"/>
    <p:sldId id="329" r:id="rId24"/>
    <p:sldId id="330" r:id="rId25"/>
    <p:sldId id="331" r:id="rId26"/>
    <p:sldId id="332" r:id="rId27"/>
    <p:sldId id="333" r:id="rId28"/>
    <p:sldId id="334" r:id="rId29"/>
    <p:sldId id="335" r:id="rId30"/>
    <p:sldId id="336" r:id="rId31"/>
    <p:sldId id="337" r:id="rId32"/>
    <p:sldId id="338" r:id="rId33"/>
    <p:sldId id="339" r:id="rId34"/>
    <p:sldId id="340" r:id="rId35"/>
    <p:sldId id="341" r:id="rId36"/>
    <p:sldId id="342" r:id="rId37"/>
    <p:sldId id="343" r:id="rId38"/>
    <p:sldId id="344" r:id="rId39"/>
    <p:sldId id="345" r:id="rId40"/>
    <p:sldId id="346" r:id="rId41"/>
    <p:sldId id="347" r:id="rId42"/>
    <p:sldId id="348" r:id="rId43"/>
    <p:sldId id="349" r:id="rId44"/>
    <p:sldId id="350" r:id="rId45"/>
    <p:sldId id="376" r:id="rId46"/>
    <p:sldId id="371" r:id="rId47"/>
    <p:sldId id="372" r:id="rId48"/>
    <p:sldId id="373" r:id="rId49"/>
    <p:sldId id="374" r:id="rId50"/>
    <p:sldId id="375" r:id="rId51"/>
    <p:sldId id="366" r:id="rId52"/>
    <p:sldId id="369" r:id="rId53"/>
    <p:sldId id="370" r:id="rId54"/>
    <p:sldId id="377" r:id="rId55"/>
    <p:sldId id="378" r:id="rId56"/>
    <p:sldId id="379" r:id="rId57"/>
    <p:sldId id="380" r:id="rId58"/>
    <p:sldId id="381" r:id="rId59"/>
    <p:sldId id="382" r:id="rId60"/>
    <p:sldId id="383" r:id="rId61"/>
    <p:sldId id="384" r:id="rId62"/>
    <p:sldId id="385" r:id="rId63"/>
    <p:sldId id="386" r:id="rId64"/>
    <p:sldId id="389" r:id="rId65"/>
    <p:sldId id="390" r:id="rId66"/>
    <p:sldId id="391" r:id="rId67"/>
    <p:sldId id="392" r:id="rId68"/>
    <p:sldId id="393" r:id="rId69"/>
    <p:sldId id="394" r:id="rId70"/>
    <p:sldId id="395" r:id="rId71"/>
    <p:sldId id="396" r:id="rId72"/>
    <p:sldId id="397" r:id="rId73"/>
    <p:sldId id="398" r:id="rId74"/>
    <p:sldId id="352" r:id="rId75"/>
    <p:sldId id="353" r:id="rId76"/>
  </p:sldIdLst>
  <p:sldSz cx="12188825" cy="6858000"/>
  <p:notesSz cx="6858000" cy="9144000"/>
  <p:custDataLst>
    <p:tags r:id="rId7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36" autoAdjust="0"/>
    <p:restoredTop sz="94671" autoAdjust="0"/>
  </p:normalViewPr>
  <p:slideViewPr>
    <p:cSldViewPr showGuides="1">
      <p:cViewPr varScale="1">
        <p:scale>
          <a:sx n="71" d="100"/>
          <a:sy n="71" d="100"/>
        </p:scale>
        <p:origin x="90" y="360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tags" Target="tags/tag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handoutMaster" Target="handoutMasters/handoutMaster1.xml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1/20/2019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1/20/2019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103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093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00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B06EDD-DA58-4CEC-8FAE-477FD9274FA7}" type="slidenum">
              <a:rPr lang="en-US"/>
              <a:pPr/>
              <a:t>45</a:t>
            </a:fld>
            <a:r>
              <a:rPr lang="en-US" dirty="0"/>
              <a:t>##</a:t>
            </a:r>
          </a:p>
        </p:txBody>
      </p:sp>
      <p:sp>
        <p:nvSpPr>
          <p:cNvPr id="502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02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01962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336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336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11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1/20/2019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1/20/2019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609441" y="1524000"/>
            <a:ext cx="10969943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441" y="3240880"/>
            <a:ext cx="10969943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Presentation Subtitle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555074" y="4114800"/>
            <a:ext cx="832903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92512" y="4572000"/>
            <a:ext cx="446923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09441" y="5833646"/>
            <a:ext cx="4469236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09441" y="6138446"/>
            <a:ext cx="4469236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1" y="5029201"/>
            <a:ext cx="4469236" cy="410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09441" y="5405735"/>
            <a:ext cx="4469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5688119" y="4572000"/>
            <a:ext cx="5891265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</p:spTree>
    <p:extLst>
      <p:ext uri="{BB962C8B-B14F-4D97-AF65-F5344CB8AC3E}">
        <p14:creationId xmlns:p14="http://schemas.microsoft.com/office/powerpoint/2010/main" val="2102949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73866" y="6373882"/>
            <a:ext cx="2118475" cy="331718"/>
            <a:chOff x="1236228" y="1523999"/>
            <a:chExt cx="3806283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19" y="1733044"/>
              <a:ext cx="11468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1" y="1528531"/>
              <a:ext cx="1506884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6" y="2175144"/>
              <a:ext cx="136287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273594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43200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8" y="1946534"/>
              <a:ext cx="131103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45504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1" y="3574997"/>
              <a:ext cx="141184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40608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159328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6" y="3335748"/>
              <a:ext cx="1195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4838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16364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42624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2" y="2718405"/>
              <a:ext cx="154432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6" y="3117785"/>
              <a:ext cx="142624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10654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2" y="3217864"/>
              <a:ext cx="113534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0201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152400"/>
            <a:ext cx="9446339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9959564" y="3840481"/>
            <a:ext cx="1186827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1230861" y="1861198"/>
            <a:ext cx="897584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6682519" y="1031967"/>
            <a:ext cx="859648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9836118" y="1495155"/>
            <a:ext cx="1265920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851548" y="940066"/>
            <a:ext cx="593647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6341149" y="4722613"/>
            <a:ext cx="857341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3879652" y="4405708"/>
            <a:ext cx="515183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8245796" y="4125718"/>
            <a:ext cx="665665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4199181" y="1979502"/>
            <a:ext cx="652093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609035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4260046" y="5396300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8971903" y="5522529"/>
            <a:ext cx="592366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746442" y="930479"/>
            <a:ext cx="517057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10912801" y="5517702"/>
            <a:ext cx="476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588915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8688637" y="1140358"/>
            <a:ext cx="460424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5201708" y="1278821"/>
            <a:ext cx="460424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11104246" y="1359228"/>
            <a:ext cx="59236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2437765" y="2903716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9891107" y="6400800"/>
            <a:ext cx="2140008" cy="3416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Course web site URL</a:t>
            </a:r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1291348" y="4970087"/>
            <a:ext cx="1145899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80379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1/20/2019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1/20/2019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1/20/2019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1/20/2019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1/20/2019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1/20/2019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1/20/2019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1/20/2019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/>
              <a:pPr/>
              <a:t>1/20/2019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entityframework.codeplex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image" Target="../media/image56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48.png"/><Relationship Id="rId4" Type="http://schemas.openxmlformats.org/officeDocument/2006/relationships/image" Target="../media/image54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2" y="1676400"/>
            <a:ext cx="8229600" cy="289560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Entity Framework Code First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b="1" dirty="0" err="1">
                <a:solidFill>
                  <a:schemeClr val="tx2">
                    <a:lumMod val="75000"/>
                  </a:schemeClr>
                </a:solidFill>
              </a:rPr>
              <a:t>Ivaylo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2">
                    <a:lumMod val="75000"/>
                  </a:schemeClr>
                </a:solidFill>
              </a:rPr>
              <a:t>Kenov</a:t>
            </a:r>
            <a:endParaRPr lang="en-US" sz="2400" b="1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1065212" y="5257800"/>
            <a:ext cx="5116512" cy="4111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Technical Trainer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873" y="533401"/>
            <a:ext cx="2771821" cy="1698759"/>
          </a:xfrm>
          <a:prstGeom prst="roundRect">
            <a:avLst/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6671" y="548260"/>
            <a:ext cx="3809008" cy="1657350"/>
          </a:xfrm>
          <a:prstGeom prst="round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55" y="615472"/>
            <a:ext cx="2833271" cy="153461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4070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381000"/>
            <a:ext cx="9144001" cy="1371600"/>
          </a:xfrm>
        </p:spPr>
        <p:txBody>
          <a:bodyPr/>
          <a:lstStyle/>
          <a:p>
            <a:r>
              <a:rPr lang="en-US" b="1" dirty="0"/>
              <a:t>Entity Framework Features</a:t>
            </a:r>
            <a:endParaRPr lang="bg-B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2812" y="1905000"/>
            <a:ext cx="9134391" cy="411480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/>
              <a:t>Works with any relational database with valid Entity Framework provider</a:t>
            </a:r>
          </a:p>
          <a:p>
            <a:pPr>
              <a:lnSpc>
                <a:spcPct val="100000"/>
              </a:lnSpc>
            </a:pPr>
            <a:r>
              <a:rPr lang="en-US" b="1" dirty="0"/>
              <a:t>Work with a visual model, database or with your own classes</a:t>
            </a:r>
          </a:p>
          <a:p>
            <a:pPr>
              <a:lnSpc>
                <a:spcPct val="100000"/>
              </a:lnSpc>
            </a:pPr>
            <a:r>
              <a:rPr lang="en-US" b="1" dirty="0"/>
              <a:t>Has very good default behavior</a:t>
            </a:r>
          </a:p>
          <a:p>
            <a:pPr lvl="1">
              <a:lnSpc>
                <a:spcPct val="100000"/>
              </a:lnSpc>
            </a:pPr>
            <a:r>
              <a:rPr lang="en-US" b="1" dirty="0"/>
              <a:t>Very flexible for more granular control</a:t>
            </a:r>
          </a:p>
          <a:p>
            <a:pPr>
              <a:lnSpc>
                <a:spcPct val="100000"/>
              </a:lnSpc>
            </a:pPr>
            <a:r>
              <a:rPr lang="en-US" b="1" dirty="0"/>
              <a:t>Open source: </a:t>
            </a:r>
            <a:r>
              <a:rPr lang="en-US" b="1" dirty="0">
                <a:hlinkClick r:id="rId2"/>
              </a:rPr>
              <a:t>entityframework.codeplex.com</a:t>
            </a:r>
            <a:endParaRPr lang="en-US" b="1" dirty="0"/>
          </a:p>
          <a:p>
            <a:pPr lvl="1">
              <a:lnSpc>
                <a:spcPct val="100000"/>
              </a:lnSpc>
            </a:pPr>
            <a:r>
              <a:rPr lang="en-US" b="1" dirty="0"/>
              <a:t>Not dependent on .NET release 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87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381000"/>
            <a:ext cx="9446339" cy="838200"/>
          </a:xfrm>
        </p:spPr>
        <p:txBody>
          <a:bodyPr/>
          <a:lstStyle/>
          <a:p>
            <a:r>
              <a:rPr lang="en-US" b="1" dirty="0"/>
              <a:t>Basic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9012" y="1219200"/>
            <a:ext cx="4469236" cy="198120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b="1" dirty="0"/>
              <a:t>Define model</a:t>
            </a:r>
          </a:p>
          <a:p>
            <a:pPr marL="617220" lvl="1" indent="-342900">
              <a:lnSpc>
                <a:spcPct val="100000"/>
              </a:lnSpc>
              <a:spcBef>
                <a:spcPts val="0"/>
              </a:spcBef>
            </a:pPr>
            <a:r>
              <a:rPr lang="en-US" sz="2400" b="1" dirty="0"/>
              <a:t>Database</a:t>
            </a:r>
          </a:p>
          <a:p>
            <a:pPr marL="617220" lvl="1" indent="-342900">
              <a:lnSpc>
                <a:spcPct val="100000"/>
              </a:lnSpc>
              <a:spcBef>
                <a:spcPts val="0"/>
              </a:spcBef>
            </a:pPr>
            <a:r>
              <a:rPr lang="en-US" sz="2400" b="1" dirty="0"/>
              <a:t>Visual designer</a:t>
            </a:r>
          </a:p>
          <a:p>
            <a:pPr marL="617220" lvl="1" indent="-342900">
              <a:lnSpc>
                <a:spcPct val="100000"/>
              </a:lnSpc>
              <a:spcBef>
                <a:spcPts val="0"/>
              </a:spcBef>
            </a:pPr>
            <a:r>
              <a:rPr lang="en-US" sz="2400" b="1" dirty="0"/>
              <a:t>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902" y="3048000"/>
            <a:ext cx="2991594" cy="3077292"/>
          </a:xfrm>
          <a:prstGeom prst="roundRect">
            <a:avLst>
              <a:gd name="adj" fmla="val 6631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953740" y="1219200"/>
            <a:ext cx="2885458" cy="1981200"/>
          </a:xfrm>
          <a:prstGeom prst="rect">
            <a:avLst/>
          </a:prstGeom>
        </p:spPr>
        <p:txBody>
          <a:bodyPr/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effectLst/>
              </a:rPr>
              <a:t>Express &amp; execute query over </a:t>
            </a:r>
            <a:r>
              <a:rPr lang="en-US" sz="2800" dirty="0" err="1">
                <a:solidFill>
                  <a:schemeClr val="tx1"/>
                </a:solidFill>
                <a:effectLst/>
              </a:rPr>
              <a:t>IQueryable</a:t>
            </a:r>
            <a:endParaRPr lang="en-US" sz="2800" dirty="0">
              <a:solidFill>
                <a:schemeClr val="tx1"/>
              </a:solidFill>
              <a:effectLst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956" y="3048000"/>
            <a:ext cx="3245027" cy="3077292"/>
          </a:xfrm>
          <a:prstGeom prst="roundRect">
            <a:avLst>
              <a:gd name="adj" fmla="val 6910"/>
            </a:avLst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8401683" y="1371600"/>
            <a:ext cx="3656648" cy="1981200"/>
          </a:xfrm>
          <a:prstGeom prst="rect">
            <a:avLst/>
          </a:prstGeom>
        </p:spPr>
        <p:txBody>
          <a:bodyPr/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effectLst/>
              </a:rPr>
              <a:t>EF determines &amp; executes SQL query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483" y="3048000"/>
            <a:ext cx="3105049" cy="3077292"/>
          </a:xfrm>
          <a:prstGeom prst="roundRect">
            <a:avLst>
              <a:gd name="adj" fmla="val 5136"/>
            </a:avLst>
          </a:prstGeom>
        </p:spPr>
      </p:pic>
    </p:spTree>
    <p:extLst>
      <p:ext uri="{BB962C8B-B14F-4D97-AF65-F5344CB8AC3E}">
        <p14:creationId xmlns:p14="http://schemas.microsoft.com/office/powerpoint/2010/main" val="107508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2338" y="304800"/>
            <a:ext cx="9446339" cy="838200"/>
          </a:xfrm>
        </p:spPr>
        <p:txBody>
          <a:bodyPr/>
          <a:lstStyle/>
          <a:p>
            <a:r>
              <a:rPr lang="en-US" dirty="0"/>
              <a:t>Basic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0309" y="1371600"/>
            <a:ext cx="3313072" cy="198120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EF transforms selected results into .NET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767820" y="1488461"/>
            <a:ext cx="3453500" cy="1981200"/>
          </a:xfrm>
          <a:prstGeom prst="rect">
            <a:avLst/>
          </a:prstGeom>
        </p:spPr>
        <p:txBody>
          <a:bodyPr/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effectLst/>
              </a:rPr>
              <a:t>Modify data and call “save changes”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532177" y="1488461"/>
            <a:ext cx="3656648" cy="1981200"/>
          </a:xfrm>
          <a:prstGeom prst="rect">
            <a:avLst/>
          </a:prstGeom>
        </p:spPr>
        <p:txBody>
          <a:bodyPr/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effectLst/>
              </a:rPr>
              <a:t>EF determines &amp; executes SQL query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78" y="3048000"/>
            <a:ext cx="3526269" cy="3077292"/>
          </a:xfrm>
          <a:prstGeom prst="roundRect">
            <a:avLst>
              <a:gd name="adj" fmla="val 5580"/>
            </a:avLst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425" y="3048000"/>
            <a:ext cx="3812679" cy="3077292"/>
          </a:xfrm>
          <a:prstGeom prst="roundRect">
            <a:avLst>
              <a:gd name="adj" fmla="val 5580"/>
            </a:avLst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7483" y="3469661"/>
            <a:ext cx="3211650" cy="2233971"/>
          </a:xfrm>
          <a:prstGeom prst="roundRect">
            <a:avLst>
              <a:gd name="adj" fmla="val 7503"/>
            </a:avLst>
          </a:prstGeom>
        </p:spPr>
      </p:pic>
    </p:spTree>
    <p:extLst>
      <p:ext uri="{BB962C8B-B14F-4D97-AF65-F5344CB8AC3E}">
        <p14:creationId xmlns:p14="http://schemas.microsoft.com/office/powerpoint/2010/main" val="246498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381000"/>
            <a:ext cx="9144001" cy="1371600"/>
          </a:xfrm>
        </p:spPr>
        <p:txBody>
          <a:bodyPr/>
          <a:lstStyle/>
          <a:p>
            <a:r>
              <a:rPr lang="en-US" b="1" dirty="0"/>
              <a:t>EF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9012" y="1905000"/>
            <a:ext cx="9753599" cy="411480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+mj-lt"/>
              </a:rPr>
              <a:t>The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DbContext</a:t>
            </a:r>
            <a:r>
              <a:rPr lang="en-US" sz="2800" b="1" noProof="1">
                <a:solidFill>
                  <a:schemeClr val="tx1">
                    <a:lumMod val="40000"/>
                    <a:lumOff val="60000"/>
                  </a:schemeClr>
                </a:solidFill>
                <a:latin typeface="+mj-lt"/>
              </a:rPr>
              <a:t> </a:t>
            </a:r>
            <a:r>
              <a:rPr lang="en-US" sz="28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+mj-lt"/>
              </a:rPr>
              <a:t>class</a:t>
            </a:r>
          </a:p>
          <a:p>
            <a:pPr lvl="1">
              <a:lnSpc>
                <a:spcPct val="100000"/>
              </a:lnSpc>
            </a:pP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DbContext</a:t>
            </a:r>
            <a:r>
              <a:rPr lang="en-US" sz="2400" b="1" noProof="1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sz="2400" b="1" dirty="0">
                <a:latin typeface="+mj-lt"/>
              </a:rPr>
              <a:t>holds</a:t>
            </a:r>
            <a:r>
              <a:rPr lang="en-US" sz="2400" b="1" dirty="0"/>
              <a:t> the database connection and the entity classes</a:t>
            </a:r>
          </a:p>
          <a:p>
            <a:pPr lvl="1">
              <a:lnSpc>
                <a:spcPct val="100000"/>
              </a:lnSpc>
            </a:pPr>
            <a:r>
              <a:rPr lang="en-US" sz="2400" b="1" dirty="0"/>
              <a:t>Provides LINQ-based data access</a:t>
            </a:r>
          </a:p>
          <a:p>
            <a:pPr lvl="1">
              <a:lnSpc>
                <a:spcPct val="100000"/>
              </a:lnSpc>
            </a:pPr>
            <a:r>
              <a:rPr lang="en-US" sz="2400" b="1" dirty="0"/>
              <a:t>Implements identity tracking, change tracking, and API for CRUD operations</a:t>
            </a:r>
          </a:p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Entity classes</a:t>
            </a:r>
          </a:p>
          <a:p>
            <a:pPr lvl="1">
              <a:lnSpc>
                <a:spcPct val="100000"/>
              </a:lnSpc>
            </a:pPr>
            <a:r>
              <a:rPr lang="en-US" sz="2400" b="1" dirty="0"/>
              <a:t>Each database table is typically mapped to a single entity class (C# class)</a:t>
            </a:r>
            <a:endParaRPr lang="bg-BG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44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711015" y="2514600"/>
            <a:ext cx="11071516" cy="9144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Code First Modeling</a:t>
            </a:r>
            <a:endParaRPr lang="bg-BG" b="1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760412" y="3658275"/>
            <a:ext cx="8532178" cy="569120"/>
          </a:xfrm>
        </p:spPr>
        <p:txBody>
          <a:bodyPr/>
          <a:lstStyle/>
          <a:p>
            <a:r>
              <a:rPr lang="en-US" b="1" dirty="0"/>
              <a:t>Define Database with c#</a:t>
            </a:r>
            <a:endParaRPr lang="bg-BG" b="1" dirty="0"/>
          </a:p>
        </p:txBody>
      </p:sp>
      <p:pic>
        <p:nvPicPr>
          <p:cNvPr id="21506" name="Picture 2" descr="http://www.awicons.com/stock-icons/3d-artistic-icons/preview/framework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3039">
            <a:off x="5002715" y="683090"/>
            <a:ext cx="3859795" cy="1409700"/>
          </a:xfrm>
          <a:prstGeom prst="roundRect">
            <a:avLst>
              <a:gd name="adj" fmla="val 431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509" name="Picture 5" descr="E:\Movies\Job Projects\Current Job\2.9. LINQ to SQL\Untitled.png"/>
          <p:cNvPicPr>
            <a:picLocks noChangeAspect="1" noChangeArrowheads="1"/>
          </p:cNvPicPr>
          <p:nvPr/>
        </p:nvPicPr>
        <p:blipFill>
          <a:blip r:embed="rId3" cstate="screen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77335" flipH="1" flipV="1">
            <a:off x="811930" y="4427350"/>
            <a:ext cx="5129248" cy="1811814"/>
          </a:xfrm>
          <a:prstGeom prst="roundRect">
            <a:avLst>
              <a:gd name="adj" fmla="val 5574"/>
            </a:avLst>
          </a:prstGeom>
          <a:solidFill>
            <a:schemeClr val="accent6">
              <a:lumMod val="20000"/>
              <a:lumOff val="80000"/>
            </a:schemeClr>
          </a:solidFill>
          <a:effectLst/>
          <a:scene3d>
            <a:camera prst="perspectiveContrastingRightFacing"/>
            <a:lightRig rig="chilly" dir="t">
              <a:rot lat="0" lon="0" rev="16200000"/>
            </a:lightRig>
          </a:scene3d>
          <a:sp3d contourW="12700" prstMaterial="softEdge">
            <a:contourClr>
              <a:srgbClr val="42A5BC"/>
            </a:contourClr>
          </a:sp3d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5060" flipH="1">
            <a:off x="1329325" y="757259"/>
            <a:ext cx="1733111" cy="126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http://www.theserverside.net/tt/articles/content/IntroducingEntityFramework/figure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12" y="4282113"/>
            <a:ext cx="2133044" cy="2102288"/>
          </a:xfrm>
          <a:prstGeom prst="roundRect">
            <a:avLst>
              <a:gd name="adj" fmla="val 286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686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Modeling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Entity Framework supports three types of modeling workflow:</a:t>
            </a:r>
          </a:p>
          <a:p>
            <a:pPr lvl="1"/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Database first</a:t>
            </a:r>
          </a:p>
          <a:p>
            <a:pPr lvl="2"/>
            <a:r>
              <a:rPr lang="en-US" sz="2000" b="1" dirty="0"/>
              <a:t>Create models as database tables</a:t>
            </a:r>
          </a:p>
          <a:p>
            <a:pPr lvl="2"/>
            <a:r>
              <a:rPr lang="en-US" sz="2000" b="1" dirty="0"/>
              <a:t>Use Management Studio or native SQL queries</a:t>
            </a:r>
          </a:p>
          <a:p>
            <a:pPr lvl="1"/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Model first</a:t>
            </a:r>
          </a:p>
          <a:p>
            <a:pPr lvl="2"/>
            <a:r>
              <a:rPr lang="en-US" sz="2000" b="1" dirty="0"/>
              <a:t>Create models using visual EF designer in VS</a:t>
            </a:r>
          </a:p>
          <a:p>
            <a:pPr lvl="1"/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Code first</a:t>
            </a:r>
          </a:p>
          <a:p>
            <a:pPr lvl="2"/>
            <a:r>
              <a:rPr lang="en-US" sz="2000" b="1" dirty="0"/>
              <a:t>Write models and combine them in DbContext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37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109" y="152400"/>
            <a:ext cx="9144001" cy="1371600"/>
          </a:xfrm>
        </p:spPr>
        <p:txBody>
          <a:bodyPr/>
          <a:lstStyle/>
          <a:p>
            <a:r>
              <a:rPr lang="en-US" b="1" dirty="0"/>
              <a:t>Code First Modeling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8528" y="2209663"/>
            <a:ext cx="2176914" cy="104831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Domain 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2814" y="2488452"/>
            <a:ext cx="2642268" cy="37550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123" y="2685960"/>
            <a:ext cx="3407604" cy="35052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424" y="2870586"/>
            <a:ext cx="3336825" cy="31359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Right Arrow 9"/>
          <p:cNvSpPr/>
          <p:nvPr/>
        </p:nvSpPr>
        <p:spPr>
          <a:xfrm>
            <a:off x="3011205" y="3581400"/>
            <a:ext cx="2462071" cy="119239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Custom Configuration</a:t>
            </a:r>
          </a:p>
        </p:txBody>
      </p:sp>
      <p:sp>
        <p:nvSpPr>
          <p:cNvPr id="11" name="Action Button: Document 10">
            <a:hlinkClick r:id="" action="ppaction://noaction" highlightClick="1"/>
          </p:cNvPr>
          <p:cNvSpPr/>
          <p:nvPr/>
        </p:nvSpPr>
        <p:spPr>
          <a:xfrm>
            <a:off x="5240110" y="1859763"/>
            <a:ext cx="1938235" cy="874059"/>
          </a:xfrm>
          <a:prstGeom prst="actionButtonDocumen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bg1"/>
                </a:solidFill>
              </a:rPr>
              <a:t>DbContext </a:t>
            </a:r>
            <a:r>
              <a:rPr lang="en-US" sz="1800" dirty="0" err="1">
                <a:solidFill>
                  <a:schemeClr val="bg1"/>
                </a:solidFill>
              </a:rPr>
              <a:t>ModelBuilder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2" name="Flowchart: Multidocument 11"/>
          <p:cNvSpPr/>
          <p:nvPr/>
        </p:nvSpPr>
        <p:spPr>
          <a:xfrm>
            <a:off x="2855442" y="2049383"/>
            <a:ext cx="992000" cy="878138"/>
          </a:xfrm>
          <a:prstGeom prst="flowChartMultidocumen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7575052" y="3653415"/>
            <a:ext cx="1566567" cy="104836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As needed</a:t>
            </a:r>
          </a:p>
        </p:txBody>
      </p:sp>
      <p:sp>
        <p:nvSpPr>
          <p:cNvPr id="13" name="Flowchart: Magnetic Disk 12"/>
          <p:cNvSpPr/>
          <p:nvPr/>
        </p:nvSpPr>
        <p:spPr>
          <a:xfrm>
            <a:off x="10439556" y="1942725"/>
            <a:ext cx="1057099" cy="939053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31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1" grpId="0" animBg="1"/>
      <p:bldP spid="12" grpId="0" animBg="1"/>
      <p:bldP spid="7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2" y="381000"/>
            <a:ext cx="9144001" cy="1371600"/>
          </a:xfrm>
        </p:spPr>
        <p:txBody>
          <a:bodyPr/>
          <a:lstStyle/>
          <a:p>
            <a:r>
              <a:rPr lang="en-US" b="1" dirty="0"/>
              <a:t>Why Use Code First?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3812" y="1828800"/>
            <a:ext cx="9829800" cy="4114801"/>
          </a:xfrm>
        </p:spPr>
        <p:txBody>
          <a:bodyPr>
            <a:normAutofit lnSpcReduction="10000"/>
          </a:bodyPr>
          <a:lstStyle/>
          <a:p>
            <a:r>
              <a:rPr lang="en-US" sz="2800" b="1" dirty="0"/>
              <a:t>Write code without having to define mappings in XML or create database models</a:t>
            </a:r>
          </a:p>
          <a:p>
            <a:r>
              <a:rPr lang="en-US" sz="2800" b="1" dirty="0"/>
              <a:t>Define objects in POCO</a:t>
            </a:r>
          </a:p>
          <a:p>
            <a:pPr lvl="1"/>
            <a:r>
              <a:rPr lang="en-US" sz="2400" b="1" dirty="0"/>
              <a:t>Reuse these models and their attributes</a:t>
            </a:r>
          </a:p>
          <a:p>
            <a:r>
              <a:rPr lang="en-US" sz="2800" b="1" dirty="0"/>
              <a:t>No base classes required</a:t>
            </a:r>
          </a:p>
          <a:p>
            <a:r>
              <a:rPr lang="en-US" sz="2800" b="1" dirty="0"/>
              <a:t>Enables database persistence with no configuration</a:t>
            </a:r>
          </a:p>
          <a:p>
            <a:pPr lvl="1"/>
            <a:r>
              <a:rPr lang="en-US" sz="2400" b="1" dirty="0"/>
              <a:t>Can use automatic migrations</a:t>
            </a:r>
          </a:p>
          <a:p>
            <a:r>
              <a:rPr lang="en-US" sz="2800" b="1" dirty="0"/>
              <a:t>Can use Data Annotations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Key</a:t>
            </a:r>
            <a:r>
              <a:rPr lang="en-US" sz="2800" b="1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Required</a:t>
            </a:r>
            <a:r>
              <a:rPr lang="en-US" sz="2800" b="1" dirty="0"/>
              <a:t>, etc.)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06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812589" y="1143000"/>
            <a:ext cx="10563648" cy="6858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Code First Main Parts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836612" y="2017558"/>
            <a:ext cx="10563648" cy="569120"/>
          </a:xfrm>
        </p:spPr>
        <p:txBody>
          <a:bodyPr/>
          <a:lstStyle/>
          <a:p>
            <a:r>
              <a:rPr lang="en-US" b="1" dirty="0"/>
              <a:t>Domain classes, DbContext and </a:t>
            </a:r>
            <a:r>
              <a:rPr lang="en-US" b="1" dirty="0" err="1"/>
              <a:t>DbSets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12" y="2600326"/>
            <a:ext cx="6348346" cy="35718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6574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56884" y="381000"/>
            <a:ext cx="9144001" cy="1371600"/>
          </a:xfrm>
        </p:spPr>
        <p:txBody>
          <a:bodyPr/>
          <a:lstStyle/>
          <a:p>
            <a:r>
              <a:rPr lang="en-US" b="1" dirty="0"/>
              <a:t>Domain Classes (Models)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51022" y="1905000"/>
            <a:ext cx="9515390" cy="4114801"/>
          </a:xfrm>
        </p:spPr>
        <p:txBody>
          <a:bodyPr>
            <a:noAutofit/>
          </a:bodyPr>
          <a:lstStyle/>
          <a:p>
            <a:r>
              <a:rPr lang="en-US" sz="2800" b="1" dirty="0"/>
              <a:t>Bunch of normal C# classes (POCO)</a:t>
            </a:r>
          </a:p>
          <a:p>
            <a:pPr lvl="1"/>
            <a:r>
              <a:rPr lang="en-US" sz="2400" b="1" dirty="0"/>
              <a:t>May contain navigation properties</a:t>
            </a:r>
          </a:p>
          <a:p>
            <a:pPr lvl="1"/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Recommended to be in a separate class library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1217612" y="3048000"/>
            <a:ext cx="95250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PostAnswer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PostAnswerId { get; set; }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string Content { get; set; }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int PostId { get; set; }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virtual Post Post { get; set; }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7104BCA7-FA9B-4E95-AA5D-5DA568C7D5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317" y="2895600"/>
            <a:ext cx="1828800" cy="441889"/>
          </a:xfrm>
          <a:prstGeom prst="wedgeRoundRectCallout">
            <a:avLst>
              <a:gd name="adj1" fmla="val -52516"/>
              <a:gd name="adj2" fmla="val 13451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18000" bIns="1800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Primary key</a:t>
            </a: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68437BC2-D4ED-4DBA-8AE3-E84E9C5CC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2022" y="4023288"/>
            <a:ext cx="1828800" cy="441889"/>
          </a:xfrm>
          <a:prstGeom prst="wedgeRoundRectCallout">
            <a:avLst>
              <a:gd name="adj1" fmla="val -99600"/>
              <a:gd name="adj2" fmla="val 56897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18000" bIns="1800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Foreign key</a:t>
            </a: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5043A1C5-7C29-41F5-BAE9-C88418E3B1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765769"/>
            <a:ext cx="1828800" cy="891516"/>
          </a:xfrm>
          <a:prstGeom prst="wedgeRoundRectCallout">
            <a:avLst>
              <a:gd name="adj1" fmla="val 126281"/>
              <a:gd name="adj2" fmla="val -35975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18000" bIns="1800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Virtual for lazy loading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1A8CD630-07B8-4677-91B2-7DE111E78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6716" y="5514780"/>
            <a:ext cx="1828800" cy="867537"/>
          </a:xfrm>
          <a:prstGeom prst="wedgeRoundRectCallout">
            <a:avLst>
              <a:gd name="adj1" fmla="val -224698"/>
              <a:gd name="adj2" fmla="val -121808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18000" bIns="1800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Navigation property</a:t>
            </a:r>
          </a:p>
        </p:txBody>
      </p:sp>
    </p:spTree>
    <p:extLst>
      <p:ext uri="{BB962C8B-B14F-4D97-AF65-F5344CB8AC3E}">
        <p14:creationId xmlns:p14="http://schemas.microsoft.com/office/powerpoint/2010/main" val="429051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3175" y="-11723"/>
            <a:ext cx="9144001" cy="1371600"/>
          </a:xfrm>
        </p:spPr>
        <p:txBody>
          <a:bodyPr/>
          <a:lstStyle/>
          <a:p>
            <a:r>
              <a:rPr lang="en-US" b="1" dirty="0"/>
              <a:t>Table of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375408"/>
            <a:ext cx="11579384" cy="5791200"/>
          </a:xfrm>
        </p:spPr>
        <p:txBody>
          <a:bodyPr>
            <a:normAutofit/>
          </a:bodyPr>
          <a:lstStyle/>
          <a:p>
            <a:r>
              <a:rPr lang="en-US" sz="2800" b="1" dirty="0"/>
              <a:t>Entity Framework</a:t>
            </a:r>
          </a:p>
          <a:p>
            <a:r>
              <a:rPr lang="en-US" sz="2800" b="1" dirty="0"/>
              <a:t>Modeling Workflow</a:t>
            </a:r>
          </a:p>
          <a:p>
            <a:r>
              <a:rPr lang="en-US" sz="2800" b="1" dirty="0"/>
              <a:t>Code First Main Parts</a:t>
            </a:r>
          </a:p>
          <a:p>
            <a:r>
              <a:rPr lang="en-US" sz="2800" b="1" dirty="0"/>
              <a:t>Migrations &amp; Mappings</a:t>
            </a:r>
          </a:p>
          <a:p>
            <a:r>
              <a:rPr lang="en-US" sz="2800" b="1" dirty="0"/>
              <a:t>CRUD on Data &amp; LINQ Basics</a:t>
            </a:r>
          </a:p>
          <a:p>
            <a:r>
              <a:rPr lang="en-US" sz="2800" b="1" dirty="0"/>
              <a:t>Performance Issues</a:t>
            </a:r>
          </a:p>
          <a:p>
            <a:r>
              <a:rPr lang="en-US" sz="2800" b="1" dirty="0"/>
              <a:t>Attaching and Detaching Context Objects</a:t>
            </a:r>
          </a:p>
          <a:p>
            <a:r>
              <a:rPr lang="en-US" sz="2800" b="1" dirty="0"/>
              <a:t>Repository Pattern</a:t>
            </a:r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6146" name="Picture 2" descr="C:\PROJECTS\QA-Academy\LOCAL_FILES\Oleg_IMAGES_Archive\FREQUENTLY USED\CONTENT Slide\libra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045" y="4271008"/>
            <a:ext cx="2534263" cy="190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nkostov\Desktop\Untitl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502284">
            <a:off x="7009368" y="1061117"/>
            <a:ext cx="4717520" cy="29492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879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812" y="-228600"/>
            <a:ext cx="9144001" cy="1371600"/>
          </a:xfrm>
        </p:spPr>
        <p:txBody>
          <a:bodyPr/>
          <a:lstStyle/>
          <a:p>
            <a:r>
              <a:rPr lang="en-US" b="1" dirty="0"/>
              <a:t>Domain Classes (Models)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295400"/>
            <a:ext cx="11579384" cy="5791200"/>
          </a:xfrm>
        </p:spPr>
        <p:txBody>
          <a:bodyPr>
            <a:normAutofit/>
          </a:bodyPr>
          <a:lstStyle/>
          <a:p>
            <a:r>
              <a:rPr lang="en-US" sz="2800" b="1" dirty="0"/>
              <a:t>Another example of domain class (model)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9683" y="1828800"/>
            <a:ext cx="10766795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Post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private ICollection&lt;PostAnswer&gt; answers;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Post()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this.answers = new HashSet&lt;PostAnswer&gt;();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...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virtual ICollection&lt;PostAnswer&gt; Answers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get { return this.answers; }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set { this.answers = value; }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PostType Type { get; set; }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7">
            <a:extLst>
              <a:ext uri="{FF2B5EF4-FFF2-40B4-BE49-F238E27FC236}">
                <a16:creationId xmlns:a16="http://schemas.microsoft.com/office/drawing/2014/main" id="{2D5CCB06-9EDB-49A7-AC78-0BD50FC622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9812" y="1981200"/>
            <a:ext cx="2758440" cy="891516"/>
          </a:xfrm>
          <a:prstGeom prst="wedgeRoundRectCallout">
            <a:avLst>
              <a:gd name="adj1" fmla="val -120063"/>
              <a:gd name="adj2" fmla="val 10390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18000" bIns="1800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Prevents null reference exception</a:t>
            </a: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A221336-EAA7-4345-BD0E-957C44F267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1763" y="5266563"/>
            <a:ext cx="1828800" cy="867537"/>
          </a:xfrm>
          <a:prstGeom prst="wedgeRoundRectCallout">
            <a:avLst>
              <a:gd name="adj1" fmla="val -27662"/>
              <a:gd name="adj2" fmla="val -12613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18000" bIns="1800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Navigation property</a:t>
            </a: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9E9B34A2-844F-461E-AB7A-2091006113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7212" y="6386460"/>
            <a:ext cx="1905000" cy="441889"/>
          </a:xfrm>
          <a:prstGeom prst="wedgeRoundRectCallout">
            <a:avLst>
              <a:gd name="adj1" fmla="val 47696"/>
              <a:gd name="adj2" fmla="val -106298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18000" bIns="1800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Enumeration</a:t>
            </a:r>
          </a:p>
        </p:txBody>
      </p:sp>
    </p:spTree>
    <p:extLst>
      <p:ext uri="{BB962C8B-B14F-4D97-AF65-F5344CB8AC3E}">
        <p14:creationId xmlns:p14="http://schemas.microsoft.com/office/powerpoint/2010/main" val="301427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751012" y="4876800"/>
            <a:ext cx="10563648" cy="6858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Demo: Models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990600"/>
            <a:ext cx="6348346" cy="2981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1550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228600"/>
            <a:ext cx="9144001" cy="1371600"/>
          </a:xfrm>
        </p:spPr>
        <p:txBody>
          <a:bodyPr/>
          <a:lstStyle/>
          <a:p>
            <a:r>
              <a:rPr lang="en-US" b="1" dirty="0"/>
              <a:t>DbContext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3304" y="1752600"/>
            <a:ext cx="11579384" cy="5791200"/>
          </a:xfrm>
        </p:spPr>
        <p:txBody>
          <a:bodyPr>
            <a:normAutofit/>
          </a:bodyPr>
          <a:lstStyle/>
          <a:p>
            <a:r>
              <a:rPr lang="en-US" sz="2800" b="1" dirty="0"/>
              <a:t>A class that inherits from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DbContext</a:t>
            </a:r>
          </a:p>
          <a:p>
            <a:pPr lvl="1"/>
            <a:r>
              <a:rPr lang="en-US" sz="2400" b="1" dirty="0"/>
              <a:t>Manages model classes using </a:t>
            </a:r>
            <a:r>
              <a:rPr lang="en-US" sz="2400" b="1" dirty="0" err="1">
                <a:solidFill>
                  <a:schemeClr val="tx2">
                    <a:lumMod val="75000"/>
                  </a:schemeClr>
                </a:solidFill>
              </a:rPr>
              <a:t>DbSet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400" b="1" dirty="0"/>
              <a:t>type</a:t>
            </a:r>
          </a:p>
          <a:p>
            <a:pPr lvl="1"/>
            <a:r>
              <a:rPr lang="en-US" sz="2400" b="1" dirty="0"/>
              <a:t>Implements identity tracking, change tracking, and API for CRUD operations</a:t>
            </a:r>
          </a:p>
          <a:p>
            <a:pPr lvl="1"/>
            <a:r>
              <a:rPr lang="en-US" sz="2400" b="1" dirty="0"/>
              <a:t>Provides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LINQ-based</a:t>
            </a:r>
            <a:r>
              <a:rPr lang="en-US" sz="2400" b="1" dirty="0"/>
              <a:t> data access</a:t>
            </a:r>
          </a:p>
          <a:p>
            <a:r>
              <a:rPr lang="en-US" sz="2800" b="1" dirty="0"/>
              <a:t>Recommended to be in a separate class library</a:t>
            </a:r>
          </a:p>
          <a:p>
            <a:pPr lvl="1"/>
            <a:r>
              <a:rPr lang="en-US" sz="2400" b="1" dirty="0"/>
              <a:t>Don't forget to reference the Entity Framework library (using </a:t>
            </a:r>
            <a:r>
              <a:rPr lang="en-US" sz="2400" b="1" dirty="0" err="1">
                <a:solidFill>
                  <a:schemeClr val="tx2">
                    <a:lumMod val="75000"/>
                  </a:schemeClr>
                </a:solidFill>
              </a:rPr>
              <a:t>NuGet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400" b="1" dirty="0"/>
              <a:t>package manager)</a:t>
            </a:r>
          </a:p>
          <a:p>
            <a:r>
              <a:rPr lang="en-US" sz="2800" b="1" dirty="0"/>
              <a:t>If you have a lot of models it is recommended to use more than one </a:t>
            </a:r>
            <a:r>
              <a:rPr 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DbContext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68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838200"/>
            <a:ext cx="9144001" cy="1371600"/>
          </a:xfrm>
        </p:spPr>
        <p:txBody>
          <a:bodyPr/>
          <a:lstStyle/>
          <a:p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DbSet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/>
              <a:t>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612" y="2286000"/>
            <a:ext cx="9134391" cy="4114801"/>
          </a:xfrm>
        </p:spPr>
        <p:txBody>
          <a:bodyPr>
            <a:normAutofit/>
          </a:bodyPr>
          <a:lstStyle/>
          <a:p>
            <a:r>
              <a:rPr lang="en-US" sz="2800" b="1" dirty="0"/>
              <a:t>Collection of single entity type</a:t>
            </a:r>
          </a:p>
          <a:p>
            <a:r>
              <a:rPr lang="en-US" sz="2800" b="1" dirty="0"/>
              <a:t>Set operations: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Add</a:t>
            </a:r>
            <a:r>
              <a:rPr lang="en-US" sz="2800" b="1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Attach</a:t>
            </a:r>
            <a:r>
              <a:rPr lang="en-US" sz="2800" b="1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Remove</a:t>
            </a:r>
            <a:r>
              <a:rPr lang="en-US" sz="2800" b="1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Find</a:t>
            </a:r>
          </a:p>
          <a:p>
            <a:r>
              <a:rPr lang="en-US" sz="2800" b="1" dirty="0"/>
              <a:t>Use with </a:t>
            </a:r>
            <a:r>
              <a:rPr 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DbContext</a:t>
            </a:r>
            <a:r>
              <a:rPr lang="en-US" sz="2800" b="1" dirty="0"/>
              <a:t> to query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912812" y="4274136"/>
            <a:ext cx="10363199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DbSet&lt;Post&gt; Posts { get; set; }</a:t>
            </a:r>
          </a:p>
        </p:txBody>
      </p:sp>
    </p:spTree>
    <p:extLst>
      <p:ext uri="{BB962C8B-B14F-4D97-AF65-F5344CB8AC3E}">
        <p14:creationId xmlns:p14="http://schemas.microsoft.com/office/powerpoint/2010/main" val="426750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582" y="29570"/>
            <a:ext cx="9144001" cy="1371600"/>
          </a:xfrm>
        </p:spPr>
        <p:txBody>
          <a:bodyPr/>
          <a:lstStyle/>
          <a:p>
            <a:r>
              <a:rPr lang="en-US" b="1" dirty="0"/>
              <a:t>DbContext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77582" y="1524000"/>
            <a:ext cx="10766795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System.Data.Entity;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CodeFirst.Models;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ForumContext : DbContext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DbSet&lt;Category&gt; Categories { get; set; }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DbSet&lt;Post&gt; Posts { get; set; }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DbSet&lt;PostAnswer&gt; PostAnswers { get; set; }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DbSet&lt;Tag&gt; Tags { get; set; }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3235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065212" y="4876800"/>
            <a:ext cx="10563648" cy="6858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Demo: </a:t>
            </a:r>
            <a:r>
              <a:rPr lang="en-US" b="1" dirty="0" err="1"/>
              <a:t>DbContext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012" y="762000"/>
            <a:ext cx="6348346" cy="343852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4493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716" y="381000"/>
            <a:ext cx="9144001" cy="1371600"/>
          </a:xfrm>
        </p:spPr>
        <p:txBody>
          <a:bodyPr/>
          <a:lstStyle/>
          <a:p>
            <a:r>
              <a:rPr lang="en-US" b="1" dirty="0"/>
              <a:t>How to Interact With the Data?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09441" y="1981200"/>
            <a:ext cx="10969943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db = new ForumContext();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category = new Category { Parent = null, Name = "Database course", };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db.Categories.Add(category);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post = new Post();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post.Title = "</a:t>
            </a: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Срока на домашните"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bg-BG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post.Content = "</a:t>
            </a: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Моля удължете срока на домашните"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bg-BG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post.Type = PostType.Normal;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post.Category = category;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post.Tags.Add(new Tag { Text = "</a:t>
            </a: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домашни" });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post.Tags.Add(new Tag { Text = "</a:t>
            </a: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срок" });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db.Posts.Add(post);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db.SaveChanges();</a:t>
            </a:r>
          </a:p>
        </p:txBody>
      </p:sp>
    </p:spTree>
    <p:extLst>
      <p:ext uri="{BB962C8B-B14F-4D97-AF65-F5344CB8AC3E}">
        <p14:creationId xmlns:p14="http://schemas.microsoft.com/office/powerpoint/2010/main" val="179901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31812" y="4572000"/>
            <a:ext cx="11376237" cy="1257300"/>
          </a:xfrm>
        </p:spPr>
        <p:txBody>
          <a:bodyPr>
            <a:normAutofit/>
          </a:bodyPr>
          <a:lstStyle/>
          <a:p>
            <a:r>
              <a:rPr lang="en-US" b="1" dirty="0"/>
              <a:t>Demo: Using The Data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812" y="1053153"/>
            <a:ext cx="6315772" cy="310038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04898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212" y="76200"/>
            <a:ext cx="9144001" cy="1371600"/>
          </a:xfrm>
        </p:spPr>
        <p:txBody>
          <a:bodyPr/>
          <a:lstStyle/>
          <a:p>
            <a:r>
              <a:rPr lang="en-US" b="1" dirty="0"/>
              <a:t>Where is My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19" y="1447800"/>
            <a:ext cx="11680957" cy="5791200"/>
          </a:xfrm>
        </p:spPr>
        <p:txBody>
          <a:bodyPr/>
          <a:lstStyle/>
          <a:p>
            <a:r>
              <a:rPr lang="en-US" sz="2800" b="1" dirty="0"/>
              <a:t>By default </a:t>
            </a:r>
            <a:r>
              <a:rPr lang="en-US" sz="2800" b="1" dirty="0" err="1">
                <a:solidFill>
                  <a:schemeClr val="tx2">
                    <a:lumMod val="75000"/>
                  </a:schemeClr>
                </a:solidFill>
              </a:rPr>
              <a:t>app.config</a:t>
            </a:r>
            <a:r>
              <a:rPr lang="en-US" sz="2800" b="1" dirty="0"/>
              <a:t> file contains link to default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local </a:t>
            </a:r>
            <a:r>
              <a:rPr lang="en-US" sz="2800" b="1" dirty="0" err="1">
                <a:solidFill>
                  <a:schemeClr val="tx2">
                    <a:lumMod val="75000"/>
                  </a:schemeClr>
                </a:solidFill>
              </a:rPr>
              <a:t>db</a:t>
            </a:r>
            <a:endParaRPr lang="bg-BG" sz="2800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2800" b="1" dirty="0"/>
              <a:t>Server  by default: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2800" b="1" dirty="0" err="1">
                <a:solidFill>
                  <a:schemeClr val="tx2">
                    <a:lumMod val="75000"/>
                  </a:schemeClr>
                </a:solidFill>
              </a:rPr>
              <a:t>localdb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)\v11.0 </a:t>
            </a:r>
            <a:r>
              <a:rPr lang="en-US" sz="2800" b="1" dirty="0"/>
              <a:t>or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.\SQLEXPRESS.[full-class-name]</a:t>
            </a:r>
          </a:p>
          <a:p>
            <a:pPr lvl="1"/>
            <a:r>
              <a:rPr lang="en-US" sz="2400" b="1" dirty="0"/>
              <a:t>We can use VS server explorer to view database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60227" y="3124200"/>
            <a:ext cx="10969943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&lt;entityFramework&gt;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&lt;defaultConnectionFactory type="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System.Data.Entity.Infrastructure.LocalDbConnectionFactory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EntityFramework"&gt;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&lt;parameters&gt;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&lt;parameter value="v11.0" /&gt;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&lt;/parameters&gt;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&lt;/defaultConnectionFactory&gt;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&lt;/entityFramework&gt;</a:t>
            </a:r>
          </a:p>
        </p:txBody>
      </p:sp>
    </p:spTree>
    <p:extLst>
      <p:ext uri="{BB962C8B-B14F-4D97-AF65-F5344CB8AC3E}">
        <p14:creationId xmlns:p14="http://schemas.microsoft.com/office/powerpoint/2010/main" val="332557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11" y="-304800"/>
            <a:ext cx="9144001" cy="1371600"/>
          </a:xfrm>
        </p:spPr>
        <p:txBody>
          <a:bodyPr/>
          <a:lstStyle/>
          <a:p>
            <a:r>
              <a:rPr lang="en-US" b="1" dirty="0"/>
              <a:t>How to Connect to SQL Server?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080" y="1143000"/>
            <a:ext cx="11680957" cy="1066800"/>
          </a:xfrm>
        </p:spPr>
        <p:txBody>
          <a:bodyPr>
            <a:normAutofit fontScale="25000" lnSpcReduction="20000"/>
          </a:bodyPr>
          <a:lstStyle/>
          <a:p>
            <a:r>
              <a:rPr lang="en-US" sz="11200" b="1" dirty="0"/>
              <a:t>First, create context constructor that calls base constructor with appropriate connection name</a:t>
            </a:r>
          </a:p>
          <a:p>
            <a:endParaRPr lang="en-US" sz="11200" b="1" dirty="0"/>
          </a:p>
          <a:p>
            <a:endParaRPr lang="en-US" sz="11200" b="1" dirty="0"/>
          </a:p>
          <a:p>
            <a:endParaRPr lang="en-US" sz="11200" b="1" dirty="0"/>
          </a:p>
          <a:p>
            <a:endParaRPr lang="en-US" sz="11200" b="1" dirty="0"/>
          </a:p>
          <a:p>
            <a:r>
              <a:rPr lang="en-US" sz="11200" b="1" dirty="0"/>
              <a:t>Then add the connection string in </a:t>
            </a:r>
            <a:r>
              <a:rPr lang="en-US" sz="11200" b="1" dirty="0" err="1">
                <a:solidFill>
                  <a:schemeClr val="tx2">
                    <a:lumMod val="75000"/>
                  </a:schemeClr>
                </a:solidFill>
              </a:rPr>
              <a:t>app.config</a:t>
            </a:r>
            <a:r>
              <a:rPr lang="en-US" sz="112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09440" y="1913971"/>
            <a:ext cx="10969943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class ForumContext : DbContext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public ForumContext()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: base("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ForumDb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 } …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09441" y="4571708"/>
            <a:ext cx="10969943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&lt;connectionStrings&gt;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&lt;add name="</a:t>
            </a:r>
            <a:r>
              <a:rPr lang="en-US" sz="20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ForumDb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connectionString="Data Source=.;Initial Catalog=ForumDb;Integrated Security=True" providerName="System.Data.SqlClient" /&gt;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&lt;/connectionStrings&gt;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8347857" y="3699526"/>
            <a:ext cx="3910581" cy="891516"/>
          </a:xfrm>
          <a:prstGeom prst="wedgeRoundRectCallout">
            <a:avLst>
              <a:gd name="adj1" fmla="val -53765"/>
              <a:gd name="adj2" fmla="val 90325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18000" bIns="1800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Server address might be .\SQLEXPRESS</a:t>
            </a:r>
          </a:p>
        </p:txBody>
      </p:sp>
    </p:spTree>
    <p:extLst>
      <p:ext uri="{BB962C8B-B14F-4D97-AF65-F5344CB8AC3E}">
        <p14:creationId xmlns:p14="http://schemas.microsoft.com/office/powerpoint/2010/main" val="60629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5736" y="3200400"/>
            <a:ext cx="10157354" cy="6858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Introduction to ORM</a:t>
            </a:r>
            <a:endParaRPr lang="bg-BG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5736" y="3926679"/>
            <a:ext cx="10157354" cy="569120"/>
          </a:xfrm>
        </p:spPr>
        <p:txBody>
          <a:bodyPr/>
          <a:lstStyle/>
          <a:p>
            <a:r>
              <a:rPr lang="en-US" b="1" dirty="0"/>
              <a:t>Object-Relational Mapping (ORM) Technologies</a:t>
            </a:r>
            <a:endParaRPr lang="bg-BG" b="1" dirty="0"/>
          </a:p>
        </p:txBody>
      </p:sp>
      <p:pic>
        <p:nvPicPr>
          <p:cNvPr id="26626" name="Picture 2" descr="http://www.rbwm.gov.uk/travel/MapIcons/ZoomIn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594" y="4234962"/>
            <a:ext cx="2894846" cy="2171700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isometricTopUp"/>
            <a:lightRig rig="threePt" dir="t"/>
          </a:scene3d>
        </p:spPr>
      </p:pic>
      <p:pic>
        <p:nvPicPr>
          <p:cNvPr id="26628" name="Picture 4" descr="http://www.gloucestercathedral.org.uk/map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96048">
            <a:off x="5392551" y="579721"/>
            <a:ext cx="5006933" cy="2177128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perspectiveHeroicExtremeLeftFacing"/>
            <a:lightRig rig="threePt" dir="t"/>
          </a:scene3d>
        </p:spPr>
      </p:pic>
      <p:pic>
        <p:nvPicPr>
          <p:cNvPr id="27650" name="Picture 2" descr="http://nettuts.s3.amazonaws.com/510_webFramework/images/orm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52199">
            <a:off x="838240" y="378849"/>
            <a:ext cx="4002309" cy="2248240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perspectiveContrastingRightFacing"/>
            <a:lightRig rig="threePt" dir="t"/>
          </a:scene3d>
        </p:spPr>
      </p:pic>
      <p:pic>
        <p:nvPicPr>
          <p:cNvPr id="7" name="Picture 6" descr="http://www.artistsvalley.com/images/icons/Database%20Application%20Icons/SQL%20Script%20Filter/256x256/SQL%20Script%20Filter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243" y="4680439"/>
            <a:ext cx="2336191" cy="1752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5065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397" y="-152400"/>
            <a:ext cx="9144001" cy="1371600"/>
          </a:xfrm>
        </p:spPr>
        <p:txBody>
          <a:bodyPr/>
          <a:lstStyle/>
          <a:p>
            <a:r>
              <a:rPr lang="en-US" b="1" dirty="0"/>
              <a:t>Database Connection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928496" y="1736407"/>
            <a:ext cx="2742486" cy="6858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Connection String Available?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22202" y="4098607"/>
            <a:ext cx="3555074" cy="9906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Build String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(SQL Server Express or Create Local DB)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889865" y="2895600"/>
            <a:ext cx="2742486" cy="6858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Database Exists?</a:t>
            </a:r>
          </a:p>
        </p:txBody>
      </p:sp>
      <p:cxnSp>
        <p:nvCxnSpPr>
          <p:cNvPr id="9" name="Straight Arrow Connector 8"/>
          <p:cNvCxnSpPr>
            <a:stCxn id="5" idx="2"/>
            <a:endCxn id="6" idx="0"/>
          </p:cNvCxnSpPr>
          <p:nvPr/>
        </p:nvCxnSpPr>
        <p:spPr>
          <a:xfrm>
            <a:off x="2299739" y="2422207"/>
            <a:ext cx="0" cy="1676400"/>
          </a:xfrm>
          <a:prstGeom prst="straightConnector1">
            <a:avLst/>
          </a:prstGeom>
          <a:ln w="57150">
            <a:solidFill>
              <a:schemeClr val="accent5"/>
            </a:solidFill>
            <a:prstDash val="sysDot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3"/>
            <a:endCxn id="7" idx="1"/>
          </p:cNvCxnSpPr>
          <p:nvPr/>
        </p:nvCxnSpPr>
        <p:spPr>
          <a:xfrm flipV="1">
            <a:off x="4077276" y="3238500"/>
            <a:ext cx="812590" cy="1355407"/>
          </a:xfrm>
          <a:prstGeom prst="straightConnector1">
            <a:avLst/>
          </a:prstGeom>
          <a:ln w="57150">
            <a:solidFill>
              <a:schemeClr val="accent5"/>
            </a:solidFill>
            <a:prstDash val="sysDot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3"/>
            <a:endCxn id="7" idx="1"/>
          </p:cNvCxnSpPr>
          <p:nvPr/>
        </p:nvCxnSpPr>
        <p:spPr>
          <a:xfrm>
            <a:off x="3670982" y="2079308"/>
            <a:ext cx="1218884" cy="11591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5397732" y="5089207"/>
            <a:ext cx="2742486" cy="6858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Create Database</a:t>
            </a:r>
          </a:p>
        </p:txBody>
      </p:sp>
      <p:cxnSp>
        <p:nvCxnSpPr>
          <p:cNvPr id="25" name="Straight Arrow Connector 24"/>
          <p:cNvCxnSpPr>
            <a:stCxn id="7" idx="2"/>
            <a:endCxn id="24" idx="0"/>
          </p:cNvCxnSpPr>
          <p:nvPr/>
        </p:nvCxnSpPr>
        <p:spPr>
          <a:xfrm>
            <a:off x="6261109" y="3581400"/>
            <a:ext cx="507866" cy="1507807"/>
          </a:xfrm>
          <a:prstGeom prst="straightConnector1">
            <a:avLst/>
          </a:prstGeom>
          <a:ln w="57150">
            <a:solidFill>
              <a:schemeClr val="accent5"/>
            </a:solidFill>
            <a:prstDash val="sysDot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9155954" y="3489960"/>
            <a:ext cx="2742486" cy="6858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Use Database</a:t>
            </a:r>
          </a:p>
        </p:txBody>
      </p:sp>
      <p:cxnSp>
        <p:nvCxnSpPr>
          <p:cNvPr id="30" name="Straight Arrow Connector 29"/>
          <p:cNvCxnSpPr>
            <a:stCxn id="7" idx="3"/>
            <a:endCxn id="29" idx="1"/>
          </p:cNvCxnSpPr>
          <p:nvPr/>
        </p:nvCxnSpPr>
        <p:spPr>
          <a:xfrm>
            <a:off x="7632351" y="3238500"/>
            <a:ext cx="1523603" cy="5943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4" idx="3"/>
            <a:endCxn id="29" idx="1"/>
          </p:cNvCxnSpPr>
          <p:nvPr/>
        </p:nvCxnSpPr>
        <p:spPr>
          <a:xfrm flipV="1">
            <a:off x="8140218" y="3832861"/>
            <a:ext cx="1015737" cy="1599247"/>
          </a:xfrm>
          <a:prstGeom prst="straightConnector1">
            <a:avLst/>
          </a:prstGeom>
          <a:ln w="57150">
            <a:solidFill>
              <a:schemeClr val="accent5"/>
            </a:solidFill>
            <a:prstDash val="sysDot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47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24" grpId="0" animBg="1"/>
      <p:bldP spid="2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812588" y="4495800"/>
            <a:ext cx="10563648" cy="144780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Demo: Database Connection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338" y="533400"/>
            <a:ext cx="7940149" cy="43434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6894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589" y="1295400"/>
            <a:ext cx="10563648" cy="6858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Using Code First Migrations</a:t>
            </a:r>
          </a:p>
        </p:txBody>
      </p:sp>
      <p:pic>
        <p:nvPicPr>
          <p:cNvPr id="2050" name="Picture 2" descr="http://lecture.tableau-noir.net/lecture/migrations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2514600"/>
            <a:ext cx="6656092" cy="36793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53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8012" y="152400"/>
            <a:ext cx="9144001" cy="1371600"/>
          </a:xfrm>
        </p:spPr>
        <p:txBody>
          <a:bodyPr/>
          <a:lstStyle/>
          <a:p>
            <a:r>
              <a:rPr lang="en-US" b="1" dirty="0"/>
              <a:t>Changes in Domain Classes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4212" y="1600200"/>
            <a:ext cx="9134391" cy="4114801"/>
          </a:xfrm>
        </p:spPr>
        <p:txBody>
          <a:bodyPr>
            <a:noAutofit/>
          </a:bodyPr>
          <a:lstStyle/>
          <a:p>
            <a:r>
              <a:rPr lang="en-US" sz="2800" b="1" dirty="0"/>
              <a:t>What happens when we change our models?</a:t>
            </a:r>
          </a:p>
          <a:p>
            <a:pPr lvl="1"/>
            <a:r>
              <a:rPr lang="en-US" sz="2400" b="1" dirty="0"/>
              <a:t>Entity Framework compares our model with the model in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__</a:t>
            </a:r>
            <a:r>
              <a:rPr lang="en-US" sz="2400" b="1" dirty="0" err="1">
                <a:solidFill>
                  <a:schemeClr val="tx2">
                    <a:lumMod val="75000"/>
                  </a:schemeClr>
                </a:solidFill>
              </a:rPr>
              <a:t>MigrationHistory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400" b="1" dirty="0"/>
              <a:t>table</a:t>
            </a:r>
          </a:p>
          <a:p>
            <a:pPr lvl="1"/>
            <a:endParaRPr lang="en-US" sz="2400" b="1" dirty="0"/>
          </a:p>
          <a:p>
            <a:pPr lvl="1"/>
            <a:endParaRPr lang="en-US" sz="2400" b="1" dirty="0"/>
          </a:p>
          <a:p>
            <a:r>
              <a:rPr lang="en-US" sz="2800" b="1" dirty="0"/>
              <a:t>By default Entity Framework only creates the database and don't do any changes after that</a:t>
            </a:r>
          </a:p>
          <a:p>
            <a:r>
              <a:rPr lang="en-US" sz="2800" b="1" dirty="0"/>
              <a:t>Using Code First Migrations we can manage differences between models and database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12" y="2895600"/>
            <a:ext cx="8099843" cy="1062037"/>
          </a:xfrm>
          <a:prstGeom prst="round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28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81000"/>
            <a:ext cx="9144001" cy="1371600"/>
          </a:xfrm>
        </p:spPr>
        <p:txBody>
          <a:bodyPr/>
          <a:lstStyle/>
          <a:p>
            <a:r>
              <a:rPr lang="en-US" b="1" dirty="0"/>
              <a:t>Code First Migrations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1905000"/>
            <a:ext cx="9134391" cy="4114801"/>
          </a:xfrm>
        </p:spPr>
        <p:txBody>
          <a:bodyPr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800" b="1" dirty="0"/>
              <a:t>Enable Code First Migrations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2400" b="1" dirty="0"/>
              <a:t>Open Package Manager Console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2400" b="1" dirty="0"/>
              <a:t>Run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Enable-Migrations</a:t>
            </a:r>
            <a:r>
              <a:rPr lang="en-US" sz="2400" b="1" dirty="0"/>
              <a:t> command</a:t>
            </a:r>
          </a:p>
          <a:p>
            <a:pPr lvl="2">
              <a:spcBef>
                <a:spcPts val="300"/>
              </a:spcBef>
              <a:spcAft>
                <a:spcPts val="300"/>
              </a:spcAft>
            </a:pPr>
            <a:r>
              <a:rPr lang="en-US" sz="2000" b="1" dirty="0"/>
              <a:t>This will create some initial jumpstart code</a:t>
            </a:r>
          </a:p>
          <a:p>
            <a:pPr lvl="2"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-</a:t>
            </a:r>
            <a:r>
              <a:rPr lang="en-US" sz="2000" b="1" dirty="0" err="1">
                <a:solidFill>
                  <a:schemeClr val="tx2">
                    <a:lumMod val="75000"/>
                  </a:schemeClr>
                </a:solidFill>
              </a:rPr>
              <a:t>EnableAutomaticMigrations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b="1" dirty="0"/>
              <a:t>for auto migrations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800" b="1" dirty="0"/>
              <a:t>Two types of migrations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2400" b="1" dirty="0"/>
              <a:t>Automatic migrations</a:t>
            </a:r>
          </a:p>
          <a:p>
            <a:pPr lvl="2">
              <a:spcBef>
                <a:spcPts val="300"/>
              </a:spcBef>
              <a:spcAft>
                <a:spcPts val="300"/>
              </a:spcAft>
            </a:pPr>
            <a:r>
              <a:rPr lang="en-US" sz="2000" b="1" dirty="0"/>
              <a:t>Set </a:t>
            </a:r>
            <a:r>
              <a:rPr lang="en-US" sz="2000" b="1" dirty="0" err="1">
                <a:solidFill>
                  <a:schemeClr val="tx2">
                    <a:lumMod val="75000"/>
                  </a:schemeClr>
                </a:solidFill>
              </a:rPr>
              <a:t>AutomaticMigrationsEnabled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= true;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2400" b="1" dirty="0"/>
              <a:t>Code-based (providing full control)</a:t>
            </a:r>
          </a:p>
          <a:p>
            <a:pPr lvl="2">
              <a:spcBef>
                <a:spcPts val="300"/>
              </a:spcBef>
              <a:spcAft>
                <a:spcPts val="300"/>
              </a:spcAft>
            </a:pPr>
            <a:r>
              <a:rPr lang="en-US" sz="2000" b="1" dirty="0"/>
              <a:t>Separate C# code file for every migration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93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0"/>
            <a:ext cx="9144001" cy="1371600"/>
          </a:xfrm>
        </p:spPr>
        <p:txBody>
          <a:bodyPr/>
          <a:lstStyle/>
          <a:p>
            <a:r>
              <a:rPr lang="en-US" b="1" dirty="0"/>
              <a:t>Database Migration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612" y="1524000"/>
            <a:ext cx="9134391" cy="4114801"/>
          </a:xfrm>
        </p:spPr>
        <p:txBody>
          <a:bodyPr>
            <a:noAutofit/>
          </a:bodyPr>
          <a:lstStyle/>
          <a:p>
            <a:r>
              <a:rPr lang="en-US" sz="2800" b="1" dirty="0" err="1">
                <a:solidFill>
                  <a:schemeClr val="tx2">
                    <a:lumMod val="75000"/>
                  </a:schemeClr>
                </a:solidFill>
              </a:rPr>
              <a:t>CreateDatabaseIfNotExists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b="1" dirty="0"/>
              <a:t>(default)</a:t>
            </a:r>
          </a:p>
          <a:p>
            <a:r>
              <a:rPr lang="en-US" sz="2800" b="1" dirty="0" err="1">
                <a:solidFill>
                  <a:schemeClr val="tx2">
                    <a:lumMod val="75000"/>
                  </a:schemeClr>
                </a:solidFill>
              </a:rPr>
              <a:t>DropCreateDatabaseIfModelChanges</a:t>
            </a:r>
            <a:endParaRPr lang="en-US" sz="2800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2400" b="1" dirty="0"/>
              <a:t>We loose all the data when change the model</a:t>
            </a:r>
          </a:p>
          <a:p>
            <a:r>
              <a:rPr lang="en-US" sz="2800" b="1" dirty="0" err="1">
                <a:solidFill>
                  <a:schemeClr val="tx2">
                    <a:lumMod val="75000"/>
                  </a:schemeClr>
                </a:solidFill>
              </a:rPr>
              <a:t>DropCreateDatabaseAlways</a:t>
            </a:r>
            <a:endParaRPr lang="en-US" sz="2800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2400" b="1" dirty="0"/>
              <a:t>Great for automated integration testing</a:t>
            </a:r>
          </a:p>
          <a:p>
            <a:r>
              <a:rPr lang="en-US" sz="2800" b="1" dirty="0" err="1">
                <a:solidFill>
                  <a:schemeClr val="tx2">
                    <a:lumMod val="75000"/>
                  </a:schemeClr>
                </a:solidFill>
              </a:rPr>
              <a:t>MigrateDatabaseToLatestVersion</a:t>
            </a:r>
            <a:endParaRPr lang="en-US" sz="2800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2400" b="1" dirty="0"/>
              <a:t>This option uses our migrations</a:t>
            </a:r>
          </a:p>
          <a:p>
            <a:r>
              <a:rPr lang="en-US" sz="2800" b="1" dirty="0"/>
              <a:t>We can implement </a:t>
            </a:r>
            <a:r>
              <a:rPr lang="en-US" sz="2800" b="1" dirty="0" err="1">
                <a:solidFill>
                  <a:schemeClr val="tx2">
                    <a:lumMod val="75000"/>
                  </a:schemeClr>
                </a:solidFill>
              </a:rPr>
              <a:t>IDatabaseInitializer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b="1" dirty="0"/>
              <a:t>if we want custom migration strategy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8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480" y="-76200"/>
            <a:ext cx="9144001" cy="1371600"/>
          </a:xfrm>
        </p:spPr>
        <p:txBody>
          <a:bodyPr/>
          <a:lstStyle/>
          <a:p>
            <a:r>
              <a:rPr lang="en-US" b="1" dirty="0"/>
              <a:t>Use Code First Migrations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384" y="1371600"/>
            <a:ext cx="9134391" cy="4114801"/>
          </a:xfrm>
        </p:spPr>
        <p:txBody>
          <a:bodyPr>
            <a:normAutofit/>
          </a:bodyPr>
          <a:lstStyle/>
          <a:p>
            <a:r>
              <a:rPr lang="en-US" sz="2800" b="1" dirty="0"/>
              <a:t>First, enable code first migrations</a:t>
            </a:r>
          </a:p>
          <a:p>
            <a:r>
              <a:rPr lang="en-US" sz="2800" b="1" dirty="0"/>
              <a:t>Second, we need to tell to Entity Framework to use our migrations with code (or </a:t>
            </a:r>
            <a:r>
              <a:rPr lang="en-US" sz="2800" b="1" dirty="0" err="1">
                <a:solidFill>
                  <a:schemeClr val="tx2">
                    <a:lumMod val="75000"/>
                  </a:schemeClr>
                </a:solidFill>
              </a:rPr>
              <a:t>app.config</a:t>
            </a:r>
            <a:r>
              <a:rPr lang="en-US" sz="2800" b="1" dirty="0"/>
              <a:t>)</a:t>
            </a:r>
          </a:p>
          <a:p>
            <a:endParaRPr lang="en-US" sz="2800" b="1" dirty="0"/>
          </a:p>
          <a:p>
            <a:endParaRPr lang="en-US" sz="2800" b="1" dirty="0"/>
          </a:p>
          <a:p>
            <a:r>
              <a:rPr lang="en-US" sz="2800" b="1" dirty="0"/>
              <a:t>We can configure automatic migration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596480" y="3048000"/>
            <a:ext cx="10969943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Database.SetInitializer(</a:t>
            </a:r>
            <a:b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new MigrateDatabaseToLatestVersion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&lt;ForumContext, Configuration&gt;());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09441" y="4815304"/>
            <a:ext cx="10969943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Configuration()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this.AutomaticMigrationsEnabled = true;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this.AutomaticMigrationDataLossAllowed = true;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852803" y="4419600"/>
            <a:ext cx="4692698" cy="891516"/>
          </a:xfrm>
          <a:prstGeom prst="wedgeRoundRectCallout">
            <a:avLst>
              <a:gd name="adj1" fmla="val -45179"/>
              <a:gd name="adj2" fmla="val 10247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18000" bIns="1800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This will allow us to delete or change properties</a:t>
            </a:r>
          </a:p>
        </p:txBody>
      </p:sp>
    </p:spTree>
    <p:extLst>
      <p:ext uri="{BB962C8B-B14F-4D97-AF65-F5344CB8AC3E}">
        <p14:creationId xmlns:p14="http://schemas.microsoft.com/office/powerpoint/2010/main" val="220845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970" y="-152400"/>
            <a:ext cx="9144001" cy="1371600"/>
          </a:xfrm>
        </p:spPr>
        <p:txBody>
          <a:bodyPr/>
          <a:lstStyle/>
          <a:p>
            <a:r>
              <a:rPr lang="en-US" b="1" dirty="0"/>
              <a:t>Seeding the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048" y="1188809"/>
            <a:ext cx="9134391" cy="4114801"/>
          </a:xfrm>
        </p:spPr>
        <p:txBody>
          <a:bodyPr>
            <a:noAutofit/>
          </a:bodyPr>
          <a:lstStyle/>
          <a:p>
            <a:r>
              <a:rPr lang="en-US" sz="2800" b="1" dirty="0"/>
              <a:t>During a migration we can seed the database with some data using the </a:t>
            </a:r>
            <a:r>
              <a:rPr 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Seed</a:t>
            </a:r>
            <a:r>
              <a:rPr lang="en-US" sz="2800" b="1" dirty="0"/>
              <a:t> method</a:t>
            </a:r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r>
              <a:rPr lang="en-US" sz="2800" b="1" dirty="0"/>
              <a:t>This method will be run every time (since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EF 5</a:t>
            </a:r>
            <a:r>
              <a:rPr lang="en-US" sz="2800" b="1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584048" y="2057400"/>
            <a:ext cx="11020729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protected override void Seed(ForumContext context)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/* This method will be called after migrating to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the latest version. You can use the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DbSet&lt;T&gt;.AddOrUpdate() helper extension method 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to avoid creating duplicate seed data. E.g. */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context.Tags.AddOrUpdate(new Tag { Text = "</a:t>
            </a: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срок" });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context.Tags.AddOrUpdate(new Tag { Text = "</a:t>
            </a: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форум" });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5062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812588" y="4440516"/>
            <a:ext cx="10563648" cy="1447799"/>
          </a:xfrm>
        </p:spPr>
        <p:txBody>
          <a:bodyPr/>
          <a:lstStyle/>
          <a:p>
            <a:r>
              <a:rPr lang="en-US" b="1" dirty="0"/>
              <a:t>Demo: Migrations</a:t>
            </a:r>
          </a:p>
        </p:txBody>
      </p:sp>
      <p:pic>
        <p:nvPicPr>
          <p:cNvPr id="5122" name="Picture 2" descr="http://1.bp.blogspot.com/-KMHr4WmKBc0/UCsfMroaNKI/AAAAAAAAAKk/gBT1mL8pU5A/s1600/4Wildebeest+migration+animal+facts+African+photo+safari+Masai+mara+safari+wildebeest+migration+Masai+mara+national+park+Kenya+amazing+beautiful+wildebeest+animal+photo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38200"/>
            <a:ext cx="7066277" cy="3449915"/>
          </a:xfrm>
          <a:prstGeom prst="round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44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589" y="1219200"/>
            <a:ext cx="10563648" cy="6858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Configure Mappings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2589" y="1945479"/>
            <a:ext cx="10563648" cy="569120"/>
          </a:xfrm>
        </p:spPr>
        <p:txBody>
          <a:bodyPr/>
          <a:lstStyle/>
          <a:p>
            <a:r>
              <a:rPr lang="en-US" b="1" dirty="0"/>
              <a:t>Using Data Annotations and Fluent API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031" y="2514600"/>
            <a:ext cx="5078677" cy="381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7479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6612" y="152400"/>
            <a:ext cx="9144001" cy="1371600"/>
          </a:xfrm>
        </p:spPr>
        <p:txBody>
          <a:bodyPr/>
          <a:lstStyle/>
          <a:p>
            <a:r>
              <a:rPr lang="en-US" b="1" dirty="0"/>
              <a:t>ORM Technologies</a:t>
            </a:r>
            <a:endParaRPr lang="bg-BG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94205" y="1676400"/>
            <a:ext cx="11579384" cy="5638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Object-Relational Mapping (ORM) </a:t>
            </a:r>
            <a:r>
              <a:rPr lang="en-US" sz="2800" b="1" dirty="0"/>
              <a:t>is a programming technique for automatic mapping and converting data</a:t>
            </a:r>
          </a:p>
          <a:p>
            <a:pPr lvl="1">
              <a:lnSpc>
                <a:spcPct val="100000"/>
              </a:lnSpc>
            </a:pPr>
            <a:r>
              <a:rPr lang="en-US" sz="2400" b="1" dirty="0"/>
              <a:t>Between relational database tables and object-oriented classes and objects</a:t>
            </a:r>
          </a:p>
          <a:p>
            <a:pPr>
              <a:lnSpc>
                <a:spcPct val="100000"/>
              </a:lnSpc>
            </a:pPr>
            <a:r>
              <a:rPr lang="en-US" sz="2800" b="1" dirty="0"/>
              <a:t>ORM creates a "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virtual object database</a:t>
            </a:r>
            <a:r>
              <a:rPr lang="en-US" sz="2800" b="1" dirty="0"/>
              <a:t>" </a:t>
            </a:r>
          </a:p>
          <a:p>
            <a:pPr lvl="1">
              <a:lnSpc>
                <a:spcPct val="100000"/>
              </a:lnSpc>
            </a:pPr>
            <a:r>
              <a:rPr lang="en-US" sz="2400" b="1" dirty="0"/>
              <a:t>Which can be used from within the programming language, e.g. C# or Java</a:t>
            </a:r>
          </a:p>
          <a:p>
            <a:pPr>
              <a:lnSpc>
                <a:spcPct val="100000"/>
              </a:lnSpc>
            </a:pPr>
            <a:r>
              <a:rPr lang="en-US" sz="2800" b="1" dirty="0"/>
              <a:t>ORM frameworks automate the ORM process</a:t>
            </a:r>
          </a:p>
          <a:p>
            <a:pPr lvl="1">
              <a:lnSpc>
                <a:spcPct val="100000"/>
              </a:lnSpc>
            </a:pPr>
            <a:r>
              <a:rPr lang="en-US" sz="2400" b="1" dirty="0"/>
              <a:t>A.k.a. object-relational persistence frameworks</a:t>
            </a:r>
            <a:endParaRPr lang="bg-BG" sz="2400" b="1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76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8012" y="381000"/>
            <a:ext cx="9144001" cy="1371600"/>
          </a:xfrm>
        </p:spPr>
        <p:txBody>
          <a:bodyPr/>
          <a:lstStyle/>
          <a:p>
            <a:r>
              <a:rPr lang="en-US" b="1" dirty="0"/>
              <a:t>Configure Mappings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441" y="1981200"/>
            <a:ext cx="11579384" cy="5791200"/>
          </a:xfrm>
        </p:spPr>
        <p:txBody>
          <a:bodyPr>
            <a:normAutofit/>
          </a:bodyPr>
          <a:lstStyle/>
          <a:p>
            <a:r>
              <a:rPr lang="en-US" sz="2800" b="1" dirty="0"/>
              <a:t>Entity Framework respects mapping details from two sources</a:t>
            </a:r>
          </a:p>
          <a:p>
            <a:pPr lvl="1"/>
            <a:r>
              <a:rPr lang="en-US" sz="2400" b="1" dirty="0"/>
              <a:t>Data annotation attributes in the models</a:t>
            </a:r>
          </a:p>
          <a:p>
            <a:pPr lvl="2"/>
            <a:r>
              <a:rPr lang="en-US" sz="2000" b="1" dirty="0"/>
              <a:t>Can be reused for validation purposes</a:t>
            </a:r>
          </a:p>
          <a:p>
            <a:pPr lvl="1"/>
            <a:r>
              <a:rPr lang="en-US" sz="2400" b="1" dirty="0"/>
              <a:t>Fluent API code mapping configuration</a:t>
            </a:r>
          </a:p>
          <a:p>
            <a:pPr lvl="2"/>
            <a:r>
              <a:rPr lang="en-US" sz="2000" b="1" dirty="0"/>
              <a:t>By overriding </a:t>
            </a:r>
            <a:r>
              <a:rPr lang="en-US" sz="2000" b="1" dirty="0" err="1">
                <a:solidFill>
                  <a:schemeClr val="tx2">
                    <a:lumMod val="75000"/>
                  </a:schemeClr>
                </a:solidFill>
              </a:rPr>
              <a:t>OnModelCreating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b="1" dirty="0"/>
              <a:t>method</a:t>
            </a:r>
          </a:p>
          <a:p>
            <a:pPr lvl="2"/>
            <a:r>
              <a:rPr lang="en-US" sz="2000" b="1" dirty="0"/>
              <a:t>By using custom configuration classes</a:t>
            </a:r>
          </a:p>
          <a:p>
            <a:r>
              <a:rPr lang="en-US" sz="2800" b="1" dirty="0"/>
              <a:t>Use one approach or the other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612" y="4953000"/>
            <a:ext cx="3961368" cy="13668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0813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812" y="533400"/>
            <a:ext cx="9144001" cy="1371600"/>
          </a:xfrm>
        </p:spPr>
        <p:txBody>
          <a:bodyPr/>
          <a:lstStyle/>
          <a:p>
            <a:r>
              <a:rPr lang="en-US" b="1" dirty="0"/>
              <a:t>Data Annotations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216" y="1981200"/>
            <a:ext cx="11782531" cy="5791200"/>
          </a:xfrm>
        </p:spPr>
        <p:txBody>
          <a:bodyPr>
            <a:norm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800" b="1" dirty="0"/>
              <a:t>There is a bunch of data annotation attributes in </a:t>
            </a:r>
            <a:r>
              <a:rPr lang="en-US" sz="2800" b="1" dirty="0" err="1">
                <a:solidFill>
                  <a:schemeClr val="tx2">
                    <a:lumMod val="75000"/>
                  </a:schemeClr>
                </a:solidFill>
              </a:rPr>
              <a:t>System.ComponentModel.DataAnnotations</a:t>
            </a:r>
            <a:endParaRPr lang="en-US" sz="2800" b="1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[Key] </a:t>
            </a:r>
            <a:r>
              <a:rPr lang="en-US" sz="2400" b="1" dirty="0"/>
              <a:t>– specifies the primary key of the table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2400" b="1" dirty="0"/>
              <a:t>For validation: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400" b="1" dirty="0" err="1">
                <a:solidFill>
                  <a:schemeClr val="tx2">
                    <a:lumMod val="75000"/>
                  </a:schemeClr>
                </a:solidFill>
              </a:rPr>
              <a:t>StringLength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400" b="1" dirty="0"/>
              <a:t>,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400" b="1" dirty="0" err="1">
                <a:solidFill>
                  <a:schemeClr val="tx2">
                    <a:lumMod val="75000"/>
                  </a:schemeClr>
                </a:solidFill>
              </a:rPr>
              <a:t>MaxLength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400" b="1" dirty="0"/>
              <a:t>,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400" b="1" dirty="0" err="1">
                <a:solidFill>
                  <a:schemeClr val="tx2">
                    <a:lumMod val="75000"/>
                  </a:schemeClr>
                </a:solidFill>
              </a:rPr>
              <a:t>MinLength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400" b="1" dirty="0"/>
              <a:t>,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[Required]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sz="2400" b="1" dirty="0"/>
              <a:t>Schema: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[Column]</a:t>
            </a:r>
            <a:r>
              <a:rPr lang="en-US" sz="2400" b="1" dirty="0"/>
              <a:t>,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[Table]</a:t>
            </a:r>
            <a:r>
              <a:rPr lang="en-US" sz="2400" b="1" dirty="0"/>
              <a:t>,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400" b="1" dirty="0" err="1">
                <a:solidFill>
                  <a:schemeClr val="tx2">
                    <a:lumMod val="75000"/>
                  </a:schemeClr>
                </a:solidFill>
              </a:rPr>
              <a:t>ComplexType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400" b="1" dirty="0"/>
              <a:t>,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400" b="1" dirty="0" err="1">
                <a:solidFill>
                  <a:schemeClr val="tx2">
                    <a:lumMod val="75000"/>
                  </a:schemeClr>
                </a:solidFill>
              </a:rPr>
              <a:t>ConcurrencyCheck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400" b="1" dirty="0"/>
              <a:t>,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[Timestamp]</a:t>
            </a:r>
            <a:r>
              <a:rPr lang="en-US" sz="2400" b="1" dirty="0"/>
              <a:t>,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400" b="1" dirty="0" err="1">
                <a:solidFill>
                  <a:schemeClr val="tx2">
                    <a:lumMod val="75000"/>
                  </a:schemeClr>
                </a:solidFill>
              </a:rPr>
              <a:t>InverseProperty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400" b="1" dirty="0"/>
              <a:t>,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400" b="1" dirty="0" err="1">
                <a:solidFill>
                  <a:schemeClr val="tx2">
                    <a:lumMod val="75000"/>
                  </a:schemeClr>
                </a:solidFill>
              </a:rPr>
              <a:t>ForeignKey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400" b="1" dirty="0"/>
              <a:t>,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400" b="1" dirty="0" err="1">
                <a:solidFill>
                  <a:schemeClr val="tx2">
                    <a:lumMod val="75000"/>
                  </a:schemeClr>
                </a:solidFill>
              </a:rPr>
              <a:t>DatabaseGenerated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400" b="1" dirty="0"/>
              <a:t>,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400" b="1" dirty="0" err="1">
                <a:solidFill>
                  <a:schemeClr val="tx2">
                    <a:lumMod val="75000"/>
                  </a:schemeClr>
                </a:solidFill>
              </a:rPr>
              <a:t>NotMapped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]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800" b="1" dirty="0"/>
              <a:t>In EF 6 you can add custom attributes by using custom conventions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79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83" y="381000"/>
            <a:ext cx="9144001" cy="1371600"/>
          </a:xfrm>
        </p:spPr>
        <p:txBody>
          <a:bodyPr/>
          <a:lstStyle/>
          <a:p>
            <a:r>
              <a:rPr lang="en-US" b="1" dirty="0"/>
              <a:t>Fluent API for Mappings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228" y="1828800"/>
            <a:ext cx="9134391" cy="4114801"/>
          </a:xfrm>
        </p:spPr>
        <p:txBody>
          <a:bodyPr>
            <a:normAutofit/>
          </a:bodyPr>
          <a:lstStyle/>
          <a:p>
            <a:r>
              <a:rPr lang="en-US" sz="2800" b="1" dirty="0"/>
              <a:t>By overriding </a:t>
            </a:r>
            <a:r>
              <a:rPr lang="en-US" sz="2800" b="1" dirty="0" err="1">
                <a:solidFill>
                  <a:schemeClr val="tx2">
                    <a:lumMod val="75000"/>
                  </a:schemeClr>
                </a:solidFill>
              </a:rPr>
              <a:t>OnModelCreating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b="1" dirty="0"/>
              <a:t>method in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DbContext </a:t>
            </a:r>
            <a:r>
              <a:rPr lang="en-US" sz="2800" b="1" dirty="0"/>
              <a:t>class we can specify mapping configurations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60228" y="2819400"/>
            <a:ext cx="10868369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protected override void OnModelCreating(DbModelBuilder modelBuilder)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modelBuilder.Entity&lt;Tag&gt;().HasKey(x =&gt; x.TagId);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modelBuilder.Entity&lt;Tag&gt;().Property(x =&gt; x.Text).IsUnicode(true);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modelBuilder.Entity&lt;Tag&gt;().Property(x =&gt; x.Text).HasMaxLength(255);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modelBuilder.Entity&lt;Tag&gt;().Property(x =&gt; x.Text).IsFixedLength();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base.OnModelCreating(modelBuilder);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3280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381000"/>
            <a:ext cx="9144001" cy="1371600"/>
          </a:xfrm>
        </p:spPr>
        <p:txBody>
          <a:bodyPr/>
          <a:lstStyle/>
          <a:p>
            <a:r>
              <a:rPr lang="en-US" b="1" dirty="0"/>
              <a:t>Fluent API Configurations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612" y="1905000"/>
            <a:ext cx="9134391" cy="411480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b="1" dirty="0"/>
              <a:t>.Entity()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2400" b="1" dirty="0"/>
              <a:t>Map: Table Name, Schema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2400" b="1" dirty="0"/>
              <a:t>Inheritance Hierarchies, Complex Types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2400" b="1" dirty="0"/>
              <a:t>Entity -&gt; Multiple Tables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2400" b="1" dirty="0"/>
              <a:t>Table -&gt; Multiple Entities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2400" b="1" dirty="0"/>
              <a:t>Specify Key (including Composite Keys)</a:t>
            </a:r>
          </a:p>
          <a:p>
            <a:pPr>
              <a:spcAft>
                <a:spcPts val="0"/>
              </a:spcAft>
            </a:pPr>
            <a:r>
              <a:rPr lang="en-US" sz="2800" b="1" dirty="0"/>
              <a:t>.Property()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2400" b="1" dirty="0"/>
              <a:t>Attributes (and Validation)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2400" b="1" dirty="0"/>
              <a:t>Map: Column Name, Type, Order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2400" b="1" dirty="0"/>
              <a:t>Relationships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2400" b="1" dirty="0"/>
              <a:t>Concurrency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6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065212" y="5029200"/>
            <a:ext cx="10563648" cy="6858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Demo: Mappings</a:t>
            </a:r>
          </a:p>
        </p:txBody>
      </p:sp>
      <p:pic>
        <p:nvPicPr>
          <p:cNvPr id="6146" name="Picture 2" descr="http://absolu-consulting.fr/pics/relationclients.absolu-consult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571" y="838200"/>
            <a:ext cx="4443842" cy="3333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18526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60541" y="1383594"/>
            <a:ext cx="10157354" cy="1447800"/>
          </a:xfrm>
        </p:spPr>
        <p:txBody>
          <a:bodyPr>
            <a:normAutofit/>
          </a:bodyPr>
          <a:lstStyle/>
          <a:p>
            <a:pPr marL="838200" indent="-838200">
              <a:lnSpc>
                <a:spcPct val="110000"/>
              </a:lnSpc>
            </a:pPr>
            <a:r>
              <a:rPr lang="en-US" sz="5900" b="1" dirty="0"/>
              <a:t>LINQ and Query Keywords</a:t>
            </a:r>
            <a:endParaRPr lang="bg-BG" sz="5900" b="1" dirty="0"/>
          </a:p>
        </p:txBody>
      </p:sp>
      <p:sp>
        <p:nvSpPr>
          <p:cNvPr id="501763" name="Rectangle 3"/>
          <p:cNvSpPr>
            <a:spLocks noChangeArrowheads="1"/>
          </p:cNvSpPr>
          <p:nvPr/>
        </p:nvSpPr>
        <p:spPr bwMode="auto">
          <a:xfrm>
            <a:off x="1582855" y="3463925"/>
            <a:ext cx="8637983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algn="ctr">
              <a:lnSpc>
                <a:spcPct val="110000"/>
              </a:lnSpc>
            </a:pPr>
            <a:endParaRPr lang="bg-BG" sz="28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33794" name="Picture 2" descr="http://www.credica.co.uk/Portals/3/PhotoImage_QueryManagemen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99225" y="3253326"/>
            <a:ext cx="5650028" cy="2819401"/>
          </a:xfrm>
          <a:prstGeom prst="roundRect">
            <a:avLst>
              <a:gd name="adj" fmla="val 454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Picture 8" descr="http://icons2.iconarchive.com/icons/aha-soft/software/256/objects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3" b="11139"/>
          <a:stretch>
            <a:fillRect/>
          </a:stretch>
        </p:blipFill>
        <p:spPr bwMode="auto">
          <a:xfrm rot="844917">
            <a:off x="6909994" y="3272930"/>
            <a:ext cx="4263066" cy="2935306"/>
          </a:xfrm>
          <a:prstGeom prst="roundRect">
            <a:avLst>
              <a:gd name="adj" fmla="val 9411"/>
            </a:avLst>
          </a:prstGeom>
          <a:noFill/>
          <a:ln w="190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7297">
            <a:off x="5137804" y="302768"/>
            <a:ext cx="6137560" cy="1445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/>
          <p:cNvSpPr txBox="1"/>
          <p:nvPr/>
        </p:nvSpPr>
        <p:spPr>
          <a:xfrm rot="21298113">
            <a:off x="4065012" y="5036747"/>
            <a:ext cx="19543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LINQ</a:t>
            </a:r>
          </a:p>
        </p:txBody>
      </p:sp>
    </p:spTree>
    <p:extLst>
      <p:ext uri="{BB962C8B-B14F-4D97-AF65-F5344CB8AC3E}">
        <p14:creationId xmlns:p14="http://schemas.microsoft.com/office/powerpoint/2010/main" val="1145279158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2" y="381000"/>
            <a:ext cx="9144001" cy="1371600"/>
          </a:xfrm>
        </p:spPr>
        <p:txBody>
          <a:bodyPr/>
          <a:lstStyle/>
          <a:p>
            <a:r>
              <a:rPr lang="en-US" b="1" dirty="0"/>
              <a:t>LINQ Extension Methods</a:t>
            </a:r>
            <a:endParaRPr lang="bg-BG" b="1" dirty="0"/>
          </a:p>
        </p:txBody>
      </p:sp>
      <p:sp>
        <p:nvSpPr>
          <p:cNvPr id="528387" name="Rectangle 3"/>
          <p:cNvSpPr>
            <a:spLocks noGrp="1" noChangeArrowheads="1"/>
          </p:cNvSpPr>
          <p:nvPr>
            <p:ph idx="1"/>
          </p:nvPr>
        </p:nvSpPr>
        <p:spPr>
          <a:xfrm>
            <a:off x="608012" y="1905000"/>
            <a:ext cx="9134391" cy="4114801"/>
          </a:xfrm>
        </p:spPr>
        <p:txBody>
          <a:bodyPr>
            <a:norm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Where()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 sz="2400" b="1" dirty="0"/>
              <a:t>Searches by given condition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First()/FirstOrDefault()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 sz="2400" b="1" dirty="0"/>
              <a:t>Gets the first matched element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Last()/</a:t>
            </a:r>
            <a:r>
              <a:rPr lang="en-US" sz="2800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LastOrDefault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 sz="2400" b="1" dirty="0"/>
              <a:t>Gets the last matched element</a:t>
            </a:r>
            <a:endParaRPr lang="en-US" sz="2400" b="1" dirty="0">
              <a:solidFill>
                <a:schemeClr val="accent6">
                  <a:lumMod val="20000"/>
                  <a:lumOff val="8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Select()/Cast()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 sz="2400" b="1" dirty="0"/>
              <a:t>Makes projection (conversion) to another type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OrderBy()/ThenBy()/OrderByDescending()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 sz="2400" b="1" dirty="0"/>
              <a:t>Orders a collection</a:t>
            </a:r>
            <a:endParaRPr lang="en-US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477810" y="6553200"/>
            <a:ext cx="609441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603857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>
          <a:xfrm>
            <a:off x="608012" y="152400"/>
            <a:ext cx="9144001" cy="1371600"/>
          </a:xfrm>
        </p:spPr>
        <p:txBody>
          <a:bodyPr/>
          <a:lstStyle/>
          <a:p>
            <a:r>
              <a:rPr lang="en-US" b="1" dirty="0"/>
              <a:t>LINQ Extension Methods</a:t>
            </a:r>
            <a:endParaRPr lang="bg-BG" dirty="0"/>
          </a:p>
        </p:txBody>
      </p:sp>
      <p:sp>
        <p:nvSpPr>
          <p:cNvPr id="528387" name="Rectangle 3"/>
          <p:cNvSpPr>
            <a:spLocks noGrp="1" noChangeArrowheads="1"/>
          </p:cNvSpPr>
          <p:nvPr>
            <p:ph idx="1"/>
          </p:nvPr>
        </p:nvSpPr>
        <p:spPr>
          <a:xfrm>
            <a:off x="684212" y="1524000"/>
            <a:ext cx="10363200" cy="4876800"/>
          </a:xfrm>
        </p:spPr>
        <p:txBody>
          <a:bodyPr>
            <a:normAutofit fontScale="92500" lnSpcReduction="10000"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Any()</a:t>
            </a:r>
          </a:p>
          <a:p>
            <a:pPr lvl="1"/>
            <a:r>
              <a:rPr lang="en-US" sz="2400" b="1" dirty="0"/>
              <a:t>Checks if any element matches a condition</a:t>
            </a:r>
          </a:p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All()</a:t>
            </a:r>
          </a:p>
          <a:p>
            <a:pPr lvl="1"/>
            <a:r>
              <a:rPr lang="en-US" sz="2400" b="1" dirty="0"/>
              <a:t>Checks if all element matches a condition</a:t>
            </a:r>
          </a:p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ToArray()/ToList()/AsEnumerable()</a:t>
            </a:r>
          </a:p>
          <a:p>
            <a:pPr lvl="1"/>
            <a:r>
              <a:rPr lang="en-US" sz="2400" b="1" dirty="0"/>
              <a:t>Converts the collection type</a:t>
            </a:r>
          </a:p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Reverse()</a:t>
            </a:r>
          </a:p>
          <a:p>
            <a:pPr marL="398463" lvl="3" indent="-223838">
              <a:spcBef>
                <a:spcPts val="1800"/>
              </a:spcBef>
            </a:pPr>
            <a:r>
              <a:rPr lang="en-US" sz="2200" b="1" dirty="0"/>
              <a:t>Reverses a collection</a:t>
            </a:r>
          </a:p>
          <a:p>
            <a:pPr marL="223838" lvl="2" indent="-223838">
              <a:spcBef>
                <a:spcPts val="18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</a:rPr>
              <a:t>Include()</a:t>
            </a:r>
          </a:p>
          <a:p>
            <a:pPr marL="398463" lvl="3" indent="-223838">
              <a:spcBef>
                <a:spcPts val="1800"/>
              </a:spcBef>
            </a:pPr>
            <a:r>
              <a:rPr lang="en-US" sz="2200" b="1" dirty="0"/>
              <a:t>Includes another collection into the query</a:t>
            </a:r>
          </a:p>
          <a:p>
            <a:pPr marL="398463" lvl="3" indent="-223838">
              <a:spcBef>
                <a:spcPts val="1800"/>
              </a:spcBef>
            </a:pPr>
            <a:endParaRPr lang="en-US" sz="28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477810" y="6553200"/>
            <a:ext cx="609441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489589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2" y="381000"/>
            <a:ext cx="9144001" cy="1371600"/>
          </a:xfrm>
        </p:spPr>
        <p:txBody>
          <a:bodyPr/>
          <a:lstStyle/>
          <a:p>
            <a:r>
              <a:rPr lang="en-US" b="1" dirty="0"/>
              <a:t>LINQ Extension Methods</a:t>
            </a:r>
            <a:endParaRPr lang="bg-BG" b="1" dirty="0"/>
          </a:p>
        </p:txBody>
      </p:sp>
      <p:sp>
        <p:nvSpPr>
          <p:cNvPr id="528387" name="Rectangle 3"/>
          <p:cNvSpPr>
            <a:spLocks noGrp="1" noChangeArrowheads="1"/>
          </p:cNvSpPr>
          <p:nvPr>
            <p:ph idx="1"/>
          </p:nvPr>
        </p:nvSpPr>
        <p:spPr>
          <a:xfrm>
            <a:off x="760412" y="1905000"/>
            <a:ext cx="9134391" cy="4114801"/>
          </a:xfrm>
        </p:spPr>
        <p:txBody>
          <a:bodyPr>
            <a:normAutofit lnSpcReduction="10000"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Average()</a:t>
            </a:r>
          </a:p>
          <a:p>
            <a:pPr lvl="1"/>
            <a:r>
              <a:rPr lang="en-US" sz="2400" b="1" dirty="0"/>
              <a:t>Calculates the average value of a collection</a:t>
            </a:r>
          </a:p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Count()</a:t>
            </a:r>
          </a:p>
          <a:p>
            <a:pPr lvl="1"/>
            <a:r>
              <a:rPr lang="en-US" sz="2400" b="1" dirty="0"/>
              <a:t>Counts the elements in a collection</a:t>
            </a:r>
          </a:p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Max()</a:t>
            </a:r>
          </a:p>
          <a:p>
            <a:pPr lvl="1"/>
            <a:r>
              <a:rPr lang="en-US" sz="2400" b="1" dirty="0"/>
              <a:t>Determines the maximum value in a collection</a:t>
            </a:r>
          </a:p>
          <a:p>
            <a:pPr marL="223838" lvl="1" indent="-223838">
              <a:spcBef>
                <a:spcPts val="1800"/>
              </a:spcBef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Sum()</a:t>
            </a:r>
          </a:p>
          <a:p>
            <a:pPr marL="442913" lvl="2" indent="-223838">
              <a:spcBef>
                <a:spcPts val="1800"/>
              </a:spcBef>
            </a:pPr>
            <a:r>
              <a:rPr lang="en-US" sz="2400" b="1" dirty="0"/>
              <a:t>Determines the maximum value in a collection</a:t>
            </a:r>
          </a:p>
          <a:p>
            <a:endParaRPr lang="en-US" sz="2800" b="1" noProof="1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477810" y="6553200"/>
            <a:ext cx="609441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101817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065212" y="4572000"/>
            <a:ext cx="10563648" cy="6858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Demo: LINQ Basics</a:t>
            </a:r>
          </a:p>
        </p:txBody>
      </p:sp>
      <p:pic>
        <p:nvPicPr>
          <p:cNvPr id="4" name="Picture 8" descr="http://icons2.iconarchive.com/icons/aha-soft/software/256/objects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3" b="11139"/>
          <a:stretch>
            <a:fillRect/>
          </a:stretch>
        </p:blipFill>
        <p:spPr bwMode="auto">
          <a:xfrm rot="844917">
            <a:off x="2445070" y="931719"/>
            <a:ext cx="4263066" cy="2935306"/>
          </a:xfrm>
          <a:prstGeom prst="roundRect">
            <a:avLst>
              <a:gd name="adj" fmla="val 9411"/>
            </a:avLst>
          </a:prstGeom>
          <a:noFill/>
          <a:ln w="190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062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152400"/>
            <a:ext cx="9144001" cy="1371600"/>
          </a:xfrm>
        </p:spPr>
        <p:txBody>
          <a:bodyPr/>
          <a:lstStyle/>
          <a:p>
            <a:r>
              <a:rPr lang="en-US" b="1" dirty="0"/>
              <a:t>ORM Frameworks</a:t>
            </a:r>
            <a:endParaRPr lang="bg-B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1600200"/>
            <a:ext cx="9134391" cy="411480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ORM</a:t>
            </a:r>
            <a:r>
              <a:rPr lang="en-US" sz="2800" b="1" dirty="0"/>
              <a:t> frameworks typically provide the following functionality:</a:t>
            </a:r>
          </a:p>
          <a:p>
            <a:pPr lvl="1">
              <a:lnSpc>
                <a:spcPct val="100000"/>
              </a:lnSpc>
            </a:pPr>
            <a:r>
              <a:rPr lang="en-US" sz="2400" b="1" dirty="0"/>
              <a:t>Creating object model by database schema</a:t>
            </a:r>
          </a:p>
          <a:p>
            <a:pPr lvl="1">
              <a:lnSpc>
                <a:spcPct val="100000"/>
              </a:lnSpc>
            </a:pPr>
            <a:r>
              <a:rPr lang="en-US" sz="2400" b="1" dirty="0"/>
              <a:t>Creating database schema by object model</a:t>
            </a:r>
          </a:p>
          <a:p>
            <a:pPr lvl="1">
              <a:lnSpc>
                <a:spcPct val="100000"/>
              </a:lnSpc>
            </a:pPr>
            <a:r>
              <a:rPr lang="en-US" sz="2400" b="1" dirty="0"/>
              <a:t>Querying data by object-oriented API</a:t>
            </a:r>
          </a:p>
          <a:p>
            <a:pPr lvl="1">
              <a:lnSpc>
                <a:spcPct val="100000"/>
              </a:lnSpc>
            </a:pPr>
            <a:r>
              <a:rPr lang="en-US" sz="2400" b="1" dirty="0"/>
              <a:t>Data manipulation operations</a:t>
            </a:r>
          </a:p>
          <a:p>
            <a:pPr lvl="2">
              <a:lnSpc>
                <a:spcPct val="100000"/>
              </a:lnSpc>
            </a:pPr>
            <a:r>
              <a:rPr lang="en-US" sz="2000" b="1" dirty="0"/>
              <a:t>CRUD – create, retrieve, update, delete</a:t>
            </a:r>
          </a:p>
          <a:p>
            <a:pPr>
              <a:lnSpc>
                <a:spcPct val="100000"/>
              </a:lnSpc>
            </a:pPr>
            <a:r>
              <a:rPr lang="en-US" sz="2800" b="1" dirty="0"/>
              <a:t>ORM</a:t>
            </a:r>
            <a:r>
              <a:rPr lang="bg-BG" sz="2800" b="1" dirty="0"/>
              <a:t> </a:t>
            </a:r>
            <a:r>
              <a:rPr lang="en-US" sz="2800" b="1" dirty="0"/>
              <a:t>frameworks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automatically generate SQL </a:t>
            </a:r>
            <a:r>
              <a:rPr lang="en-US" sz="2800" b="1" dirty="0"/>
              <a:t>to perform the requested data operations</a:t>
            </a:r>
            <a:endParaRPr lang="bg-BG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52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84212" y="533400"/>
            <a:ext cx="11071516" cy="1371600"/>
          </a:xfrm>
        </p:spPr>
        <p:txBody>
          <a:bodyPr/>
          <a:lstStyle/>
          <a:p>
            <a:r>
              <a:rPr lang="en-US" b="1" dirty="0"/>
              <a:t>Reading Data</a:t>
            </a:r>
            <a:endParaRPr lang="bg-BG" b="1" dirty="0"/>
          </a:p>
        </p:txBody>
      </p:sp>
      <p:pic>
        <p:nvPicPr>
          <p:cNvPr id="2" name="Picture 2" descr="http://2.bp.blogspot.com/-qJSguQ8SYLM/Tt0kiVO5HGI/AAAAAAAAA7w/5aD26F_TU48/s400/pentagon%2Bbig-dat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162" y="3048000"/>
            <a:ext cx="5078677" cy="28575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nfovilag.hu/data/images/2013-03/big-data_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442" y="2590800"/>
            <a:ext cx="3453500" cy="36593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812589" y="1945479"/>
            <a:ext cx="10563648" cy="569120"/>
          </a:xfrm>
        </p:spPr>
        <p:txBody>
          <a:bodyPr/>
          <a:lstStyle/>
          <a:p>
            <a:r>
              <a:rPr lang="en-US" b="1" dirty="0"/>
              <a:t>Making queries</a:t>
            </a:r>
          </a:p>
        </p:txBody>
      </p:sp>
    </p:spTree>
    <p:extLst>
      <p:ext uri="{BB962C8B-B14F-4D97-AF65-F5344CB8AC3E}">
        <p14:creationId xmlns:p14="http://schemas.microsoft.com/office/powerpoint/2010/main" val="127133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2" y="-9099"/>
            <a:ext cx="9144001" cy="1371600"/>
          </a:xfrm>
        </p:spPr>
        <p:txBody>
          <a:bodyPr/>
          <a:lstStyle/>
          <a:p>
            <a:r>
              <a:rPr lang="en-US" b="1" dirty="0"/>
              <a:t>Reading Data with LINQ Query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205" y="1371600"/>
            <a:ext cx="11579384" cy="5791200"/>
          </a:xfrm>
        </p:spPr>
        <p:txBody>
          <a:bodyPr/>
          <a:lstStyle/>
          <a:p>
            <a:r>
              <a:rPr lang="en-US" sz="2800" b="1" dirty="0"/>
              <a:t>We can use extension methods (fluent API) for constructing the query</a:t>
            </a:r>
          </a:p>
          <a:p>
            <a:endParaRPr lang="en-US" dirty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endParaRPr lang="en-US" dirty="0"/>
          </a:p>
          <a:p>
            <a:r>
              <a:rPr lang="en-US" sz="2800" b="1" dirty="0"/>
              <a:t>Find element by id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8174" y="4572000"/>
            <a:ext cx="10766795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customer = context.Customers.Find(2);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Console.WriteLine(customer.ContactTitle);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711015" y="2210996"/>
            <a:ext cx="10868369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customerPhoness = context.Customers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    .Select(c =&gt; c.Phone)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    .Where(c =&gt; c.City == "London")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    .ToList();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627812" y="3429000"/>
            <a:ext cx="3797058" cy="891516"/>
          </a:xfrm>
          <a:prstGeom prst="wedgeRoundRectCallout">
            <a:avLst>
              <a:gd name="adj1" fmla="val -69192"/>
              <a:gd name="adj2" fmla="val -54427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18000" bIns="1800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ToList() method executes the query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847012" y="1928883"/>
            <a:ext cx="2437765" cy="891516"/>
          </a:xfrm>
          <a:prstGeom prst="wedgeRoundRectCallout">
            <a:avLst>
              <a:gd name="adj1" fmla="val -67137"/>
              <a:gd name="adj2" fmla="val 36659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18000" bIns="1800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This is called</a:t>
            </a:r>
          </a:p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projection</a:t>
            </a:r>
          </a:p>
        </p:txBody>
      </p:sp>
    </p:spTree>
    <p:extLst>
      <p:ext uri="{BB962C8B-B14F-4D97-AF65-F5344CB8AC3E}">
        <p14:creationId xmlns:p14="http://schemas.microsoft.com/office/powerpoint/2010/main" val="317727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99623" y="4267200"/>
            <a:ext cx="9547913" cy="1295400"/>
          </a:xfrm>
        </p:spPr>
        <p:txBody>
          <a:bodyPr>
            <a:normAutofit/>
          </a:bodyPr>
          <a:lstStyle/>
          <a:p>
            <a:pPr>
              <a:lnSpc>
                <a:spcPts val="5400"/>
              </a:lnSpc>
            </a:pPr>
            <a:r>
              <a:rPr lang="en-US" sz="5900" b="1" dirty="0"/>
              <a:t>Demo: Retrieving Data</a:t>
            </a:r>
          </a:p>
        </p:txBody>
      </p:sp>
      <p:pic>
        <p:nvPicPr>
          <p:cNvPr id="7" name="Picture 6" descr="http://www.scimonocesoftware.com/seefinance/SEE%20Finance%20Help/images/Edit_Transaction_128x12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93703">
            <a:off x="563238" y="1268014"/>
            <a:ext cx="3286064" cy="2465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C:\Trash\table-r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2185">
            <a:off x="5137587" y="1249060"/>
            <a:ext cx="3887513" cy="2340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http://dryicons.com/images/icon_sets/aesthetica/png/128x128/databas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2994">
            <a:off x="2399000" y="1714568"/>
            <a:ext cx="3852407" cy="2233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034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6612" y="762000"/>
            <a:ext cx="10563648" cy="1447800"/>
          </a:xfrm>
        </p:spPr>
        <p:txBody>
          <a:bodyPr>
            <a:normAutofit/>
          </a:bodyPr>
          <a:lstStyle/>
          <a:p>
            <a:r>
              <a:rPr lang="en-US" sz="5900" b="1" dirty="0"/>
              <a:t>Create, Update, Delete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456" y="3276600"/>
            <a:ext cx="3809008" cy="27241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50" name="Picture 2" descr="http://www.veritysystems.com/assets/productphotos/degaussers/delete-dat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133" y="3124200"/>
            <a:ext cx="4215513" cy="29482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912812" y="2438400"/>
            <a:ext cx="10563648" cy="569120"/>
          </a:xfrm>
        </p:spPr>
        <p:txBody>
          <a:bodyPr/>
          <a:lstStyle/>
          <a:p>
            <a:r>
              <a:rPr lang="en-US" b="1" dirty="0"/>
              <a:t>The real deal of databases</a:t>
            </a:r>
          </a:p>
        </p:txBody>
      </p:sp>
    </p:spTree>
    <p:extLst>
      <p:ext uri="{BB962C8B-B14F-4D97-AF65-F5344CB8AC3E}">
        <p14:creationId xmlns:p14="http://schemas.microsoft.com/office/powerpoint/2010/main" val="93250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959" y="-304800"/>
            <a:ext cx="9144001" cy="1371600"/>
          </a:xfrm>
        </p:spPr>
        <p:txBody>
          <a:bodyPr/>
          <a:lstStyle/>
          <a:p>
            <a:r>
              <a:rPr lang="en-US" b="1" dirty="0"/>
              <a:t>Creating New Data</a:t>
            </a:r>
            <a:endParaRPr lang="bg-BG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31737" y="1111725"/>
            <a:ext cx="11579384" cy="1066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noProof="1"/>
              <a:t>To create a new database row use the method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Add(…)</a:t>
            </a:r>
          </a:p>
          <a:p>
            <a:pPr>
              <a:lnSpc>
                <a:spcPct val="100000"/>
              </a:lnSpc>
            </a:pPr>
            <a:endParaRPr lang="en-US" sz="2800" b="1" noProof="1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2800" b="1" noProof="1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2800" b="1" noProof="1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2800" b="1" noProof="1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2800" b="1" noProof="1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SaveChanges()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b="1" dirty="0"/>
              <a:t>method call is required to post the SQL commands to the database</a:t>
            </a:r>
            <a:endParaRPr lang="bg-BG" sz="2800" b="1" dirty="0"/>
          </a:p>
          <a:p>
            <a:pPr>
              <a:lnSpc>
                <a:spcPct val="100000"/>
              </a:lnSpc>
            </a:pPr>
            <a:endParaRPr lang="en-US" sz="2800" b="1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79212" y="1794342"/>
            <a:ext cx="10563648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Create new order object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Order order = new Order()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OrderDate = DateTime.Now, ShipName = "Titanic",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ShippedDate = new DateTime(1912, 4, 15),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ShipCity = "Bottom Of The Ocean"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Mark the object for inserting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context.Orders.Add(order);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context.SaveChanges();</a:t>
            </a:r>
            <a:endParaRPr kumimoji="0" lang="en-US" sz="2000" b="1" i="0" u="none" strike="noStrike" kern="1200" cap="none" spc="0" normalizeH="0" baseline="0" noProof="1">
              <a:ln>
                <a:noFill/>
              </a:ln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932612" y="4191000"/>
            <a:ext cx="3555074" cy="891516"/>
          </a:xfrm>
          <a:prstGeom prst="wedgeRoundRectCallout">
            <a:avLst>
              <a:gd name="adj1" fmla="val -128811"/>
              <a:gd name="adj2" fmla="val 1878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18000" bIns="1800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This will execute an SQL INSERT</a:t>
            </a:r>
          </a:p>
        </p:txBody>
      </p:sp>
    </p:spTree>
    <p:extLst>
      <p:ext uri="{BB962C8B-B14F-4D97-AF65-F5344CB8AC3E}">
        <p14:creationId xmlns:p14="http://schemas.microsoft.com/office/powerpoint/2010/main" val="81401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-152400"/>
            <a:ext cx="9144001" cy="1371600"/>
          </a:xfrm>
        </p:spPr>
        <p:txBody>
          <a:bodyPr/>
          <a:lstStyle/>
          <a:p>
            <a:r>
              <a:rPr lang="en-US" b="1" dirty="0"/>
              <a:t>Cascading Inserts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371600"/>
            <a:ext cx="11173090" cy="1143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/>
              <a:t>We can also add cascading entities to the database:</a:t>
            </a:r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sz="2800" b="1" dirty="0"/>
              <a:t>This way we don't have to add each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City </a:t>
            </a:r>
            <a:r>
              <a:rPr lang="en-US" sz="2800" b="1" dirty="0"/>
              <a:t>individually</a:t>
            </a:r>
          </a:p>
          <a:p>
            <a:pPr lvl="1">
              <a:lnSpc>
                <a:spcPct val="100000"/>
              </a:lnSpc>
            </a:pPr>
            <a:r>
              <a:rPr lang="en-US" sz="2800" b="1" dirty="0"/>
              <a:t>They will be added when 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Country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b="1" dirty="0"/>
              <a:t>entity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Spain</a:t>
            </a:r>
            <a:r>
              <a:rPr lang="en-US" sz="2800" b="1" dirty="0"/>
              <a:t>) is inserted to the database</a:t>
            </a:r>
          </a:p>
          <a:p>
            <a:pPr>
              <a:lnSpc>
                <a:spcPct val="100000"/>
              </a:lnSpc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4162" y="2209800"/>
            <a:ext cx="10360501" cy="21390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19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>
              <a:lnSpc>
                <a:spcPct val="95000"/>
              </a:lnSpc>
            </a:pPr>
            <a:r>
              <a:rPr lang="en-US" sz="2000" dirty="0"/>
              <a:t>Country spain = new Country();</a:t>
            </a:r>
          </a:p>
          <a:p>
            <a:pPr>
              <a:lnSpc>
                <a:spcPct val="95000"/>
              </a:lnSpc>
            </a:pPr>
            <a:r>
              <a:rPr lang="en-US" sz="2000" dirty="0"/>
              <a:t>spain.Name = "Spain";</a:t>
            </a:r>
          </a:p>
          <a:p>
            <a:pPr>
              <a:lnSpc>
                <a:spcPct val="95000"/>
              </a:lnSpc>
            </a:pPr>
            <a:r>
              <a:rPr lang="en-US" sz="2000" dirty="0"/>
              <a:t>spain.Population = "46 030 10";</a:t>
            </a:r>
          </a:p>
          <a:p>
            <a:pPr>
              <a:lnSpc>
                <a:spcPct val="95000"/>
              </a:lnSpc>
            </a:pPr>
            <a:r>
              <a:rPr lang="en-US" sz="2000" dirty="0" err="1"/>
              <a:t>spain.Cities.Add</a:t>
            </a:r>
            <a:r>
              <a:rPr lang="en-US" sz="2000" dirty="0"/>
              <a:t>(new City { Name = "Barcelona"} );</a:t>
            </a:r>
          </a:p>
          <a:p>
            <a:pPr>
              <a:lnSpc>
                <a:spcPct val="95000"/>
              </a:lnSpc>
            </a:pPr>
            <a:r>
              <a:rPr lang="en-US" sz="2000" dirty="0" err="1"/>
              <a:t>spain.Cities.Add</a:t>
            </a:r>
            <a:r>
              <a:rPr lang="en-US" sz="2000" dirty="0"/>
              <a:t>(new City { Name = "Madrid"} );</a:t>
            </a:r>
          </a:p>
          <a:p>
            <a:pPr>
              <a:lnSpc>
                <a:spcPct val="95000"/>
              </a:lnSpc>
            </a:pPr>
            <a:r>
              <a:rPr lang="en-US" sz="2000" noProof="1"/>
              <a:t>countryEntities.Countries.Add(</a:t>
            </a:r>
            <a:r>
              <a:rPr lang="en-US" sz="2000" dirty="0" err="1"/>
              <a:t>spain</a:t>
            </a:r>
            <a:r>
              <a:rPr lang="en-US" sz="2000" noProof="1"/>
              <a:t>);</a:t>
            </a:r>
          </a:p>
          <a:p>
            <a:pPr>
              <a:lnSpc>
                <a:spcPct val="95000"/>
              </a:lnSpc>
            </a:pPr>
            <a:r>
              <a:rPr lang="en-US" sz="2000" noProof="1"/>
              <a:t>countryEntities.SaveChanges();</a:t>
            </a:r>
          </a:p>
        </p:txBody>
      </p:sp>
    </p:spTree>
    <p:extLst>
      <p:ext uri="{BB962C8B-B14F-4D97-AF65-F5344CB8AC3E}">
        <p14:creationId xmlns:p14="http://schemas.microsoft.com/office/powerpoint/2010/main" val="241285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5612" y="-4549"/>
            <a:ext cx="9144001" cy="1371600"/>
          </a:xfrm>
        </p:spPr>
        <p:txBody>
          <a:bodyPr/>
          <a:lstStyle/>
          <a:p>
            <a:r>
              <a:rPr lang="en-US" b="1" dirty="0"/>
              <a:t>Updating Existing Data</a:t>
            </a:r>
            <a:endParaRPr lang="bg-BG" b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721" y="1371600"/>
            <a:ext cx="11579384" cy="5715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DbContext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b="1" dirty="0"/>
              <a:t>allows modifying entity properties and persisting them in the database</a:t>
            </a:r>
          </a:p>
          <a:p>
            <a:pPr lvl="1">
              <a:lnSpc>
                <a:spcPct val="100000"/>
              </a:lnSpc>
            </a:pPr>
            <a:r>
              <a:rPr lang="en-US" sz="2400" b="1" dirty="0"/>
              <a:t>Just load an entity, modify it and call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SaveChanges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()</a:t>
            </a:r>
            <a:endParaRPr lang="en-US" sz="2400" b="1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800" b="1" dirty="0"/>
              <a:t>The </a:t>
            </a:r>
            <a:r>
              <a:rPr lang="en-US" sz="2800" b="1" dirty="0" err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DbContext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b="1" dirty="0"/>
              <a:t>automatically tracks all changes made on its entity objects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812589" y="4114800"/>
            <a:ext cx="10563648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Order order = northwindEntities.Orders.First();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order.OrderDate = DateTime.Now;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context.SaveChanges();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5484971" y="5486400"/>
            <a:ext cx="5992839" cy="891516"/>
          </a:xfrm>
          <a:prstGeom prst="wedgeRoundRectCallout">
            <a:avLst>
              <a:gd name="adj1" fmla="val -28042"/>
              <a:gd name="adj2" fmla="val -14284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18000" bIns="1800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This will execute an SQL  SELECT to load the first order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257269" y="5486400"/>
            <a:ext cx="3555074" cy="891516"/>
          </a:xfrm>
          <a:prstGeom prst="wedgeRoundRectCallout">
            <a:avLst>
              <a:gd name="adj1" fmla="val 38678"/>
              <a:gd name="adj2" fmla="val -82359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18000" bIns="1800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This will execute an SQL UPDATE</a:t>
            </a:r>
          </a:p>
        </p:txBody>
      </p:sp>
    </p:spTree>
    <p:extLst>
      <p:ext uri="{BB962C8B-B14F-4D97-AF65-F5344CB8AC3E}">
        <p14:creationId xmlns:p14="http://schemas.microsoft.com/office/powerpoint/2010/main" val="323225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754" y="228600"/>
            <a:ext cx="9144001" cy="1371600"/>
          </a:xfrm>
        </p:spPr>
        <p:txBody>
          <a:bodyPr/>
          <a:lstStyle/>
          <a:p>
            <a:r>
              <a:rPr lang="en-US" b="1" dirty="0"/>
              <a:t>Deleting Existing Data</a:t>
            </a:r>
            <a:endParaRPr lang="bg-B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212" y="1828800"/>
            <a:ext cx="11579384" cy="2286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/>
              <a:t>Delete is done by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Remove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()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b="1" dirty="0"/>
              <a:t>on the specified entity collection</a:t>
            </a:r>
          </a:p>
          <a:p>
            <a:pPr>
              <a:lnSpc>
                <a:spcPct val="10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SaveChanges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()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b="1" dirty="0"/>
              <a:t>method performs the delete action in the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455612" y="3505200"/>
            <a:ext cx="11125200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Order order = northwindEntities.Orders.First();</a:t>
            </a:r>
          </a:p>
          <a:p>
            <a:pPr lvl="0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Mark the entity for deleting on the next save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northwindEntities.Orders.Remove(order);</a:t>
            </a:r>
          </a:p>
          <a:p>
            <a: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northwindEntities.SaveChanges();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6170612" y="4753970"/>
            <a:ext cx="3656648" cy="891516"/>
          </a:xfrm>
          <a:prstGeom prst="wedgeRoundRectCallout">
            <a:avLst>
              <a:gd name="adj1" fmla="val -71354"/>
              <a:gd name="adj2" fmla="val -4170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18000" bIns="1800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This will execute an SQL DELETE command</a:t>
            </a:r>
          </a:p>
        </p:txBody>
      </p:sp>
    </p:spTree>
    <p:extLst>
      <p:ext uri="{BB962C8B-B14F-4D97-AF65-F5344CB8AC3E}">
        <p14:creationId xmlns:p14="http://schemas.microsoft.com/office/powerpoint/2010/main" val="379779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84212" y="1764195"/>
            <a:ext cx="8938472" cy="129540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Demo: CRUD Operations</a:t>
            </a:r>
            <a:endParaRPr lang="bg-BG" b="1" dirty="0"/>
          </a:p>
        </p:txBody>
      </p:sp>
      <p:pic>
        <p:nvPicPr>
          <p:cNvPr id="4098" name="Picture 2" descr="http://www.emaedsolutions.com/images/icon_operations_white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4766" y="533400"/>
            <a:ext cx="2048540" cy="121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100" name="Picture 4" descr="http://www.artistsvalley.com/images/icons/Database%20Application%20Icons/Grant%20Database%20Active/256x256/Grant%20Database%20Active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6569">
            <a:off x="7209518" y="3737238"/>
            <a:ext cx="4268395" cy="2438400"/>
          </a:xfrm>
          <a:prstGeom prst="roundRect">
            <a:avLst>
              <a:gd name="adj" fmla="val 282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scene3d>
            <a:camera prst="perspectiveHeroicExtremeLeftFacing"/>
            <a:lightRig rig="threePt" dir="t"/>
          </a:scene3d>
        </p:spPr>
      </p:pic>
      <p:pic>
        <p:nvPicPr>
          <p:cNvPr id="8" name="Picture 2" descr="C:\Trash\LINQ-to-SQL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4092">
            <a:off x="964675" y="3733434"/>
            <a:ext cx="3826996" cy="2405429"/>
          </a:xfrm>
          <a:prstGeom prst="roundRect">
            <a:avLst>
              <a:gd name="adj" fmla="val 3577"/>
            </a:avLst>
          </a:prstGeom>
          <a:noFill/>
          <a:scene3d>
            <a:camera prst="perspectiveRight" fov="7200000">
              <a:rot lat="290928" lon="20504047" rev="21599860"/>
            </a:camera>
            <a:lightRig rig="threePt" dir="t"/>
          </a:scene3d>
        </p:spPr>
      </p:pic>
      <p:pic>
        <p:nvPicPr>
          <p:cNvPr id="5121" name="Picture 1" descr="C:\Trash\table-re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810" y="513304"/>
            <a:ext cx="2133044" cy="1143000"/>
          </a:xfrm>
          <a:prstGeom prst="rect">
            <a:avLst/>
          </a:prstGeom>
          <a:noFill/>
        </p:spPr>
      </p:pic>
      <p:pic>
        <p:nvPicPr>
          <p:cNvPr id="5123" name="Picture 3" descr="http://www.jordangraves.com/wp-content/uploads/2009/03/icon_tool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15441">
            <a:off x="3865958" y="758694"/>
            <a:ext cx="1513001" cy="1009650"/>
          </a:xfrm>
          <a:prstGeom prst="rect">
            <a:avLst/>
          </a:prstGeom>
          <a:noFill/>
          <a:effectLst>
            <a:outerShdw blurRad="50800" dir="2700000" sx="109000" sy="109000" algn="tl" rotWithShape="0">
              <a:prstClr val="black">
                <a:alpha val="30000"/>
              </a:prstClr>
            </a:outerShdw>
          </a:effectLst>
          <a:scene3d>
            <a:camera prst="perspectiveContrastingRightFacing"/>
            <a:lightRig rig="threePt" dir="t"/>
          </a:scene3d>
        </p:spPr>
      </p:pic>
      <p:pic>
        <p:nvPicPr>
          <p:cNvPr id="5124" name="Picture 4" descr="C:\Trash\transaction-sheet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824" y="4572000"/>
            <a:ext cx="1683039" cy="12956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212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1812" y="1219200"/>
            <a:ext cx="10563648" cy="6858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Performance Issues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8442" y="2108579"/>
            <a:ext cx="11173090" cy="609600"/>
          </a:xfrm>
        </p:spPr>
        <p:txBody>
          <a:bodyPr/>
          <a:lstStyle/>
          <a:p>
            <a:r>
              <a:rPr lang="en-US" dirty="0"/>
              <a:t>What is the N+1 Query Problem and How to Avoid It?</a:t>
            </a:r>
          </a:p>
        </p:txBody>
      </p:sp>
      <p:pic>
        <p:nvPicPr>
          <p:cNvPr id="9218" name="Picture 2" descr="http://www.axiomint.com/images/mst/apr09/puzzle%20and%20magnifie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0502" y="2751161"/>
            <a:ext cx="7516442" cy="3302726"/>
          </a:xfrm>
          <a:prstGeom prst="roundRect">
            <a:avLst>
              <a:gd name="adj" fmla="val 1130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35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817" y="152400"/>
            <a:ext cx="9144001" cy="1371600"/>
          </a:xfrm>
        </p:spPr>
        <p:txBody>
          <a:bodyPr/>
          <a:lstStyle/>
          <a:p>
            <a:r>
              <a:rPr lang="en-US" b="1" dirty="0"/>
              <a:t>ORM Mapping – Example</a:t>
            </a:r>
            <a:endParaRPr lang="bg-B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792" y="1600200"/>
            <a:ext cx="11579384" cy="5715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/>
              <a:t>Database and Entities mapping diagrams for a subset of a database</a:t>
            </a:r>
            <a:endParaRPr lang="bg-BG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5" name="Picture 4" descr="Cc161164.LINQtoRelDataFig1(en-us,MSDN.10)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36" y="3200400"/>
            <a:ext cx="4080606" cy="3200400"/>
          </a:xfrm>
          <a:prstGeom prst="roundRect">
            <a:avLst>
              <a:gd name="adj" fmla="val 177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" name="Rounded Rectangular Callout 6"/>
          <p:cNvSpPr>
            <a:spLocks noChangeArrowheads="1"/>
          </p:cNvSpPr>
          <p:nvPr/>
        </p:nvSpPr>
        <p:spPr bwMode="auto">
          <a:xfrm>
            <a:off x="1015735" y="2196704"/>
            <a:ext cx="3758221" cy="851297"/>
          </a:xfrm>
          <a:prstGeom prst="wedgeRoundRectCallout">
            <a:avLst>
              <a:gd name="adj1" fmla="val -9732"/>
              <a:gd name="adj2" fmla="val 8342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Relational database schema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440" y="3200400"/>
            <a:ext cx="3618076" cy="3200400"/>
          </a:xfrm>
          <a:prstGeom prst="roundRect">
            <a:avLst>
              <a:gd name="adj" fmla="val 177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unded Rectangular Callout 7"/>
          <p:cNvSpPr>
            <a:spLocks noChangeArrowheads="1"/>
          </p:cNvSpPr>
          <p:nvPr/>
        </p:nvSpPr>
        <p:spPr bwMode="auto">
          <a:xfrm>
            <a:off x="7922736" y="2196704"/>
            <a:ext cx="3148780" cy="851297"/>
          </a:xfrm>
          <a:prstGeom prst="wedgeRoundRectCallout">
            <a:avLst>
              <a:gd name="adj1" fmla="val -33527"/>
              <a:gd name="adj2" fmla="val 8455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ORM Entities (C# Classes)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503094" y="3810000"/>
            <a:ext cx="3148780" cy="1924920"/>
            <a:chOff x="3200400" y="3984579"/>
            <a:chExt cx="2362200" cy="1924920"/>
          </a:xfrm>
        </p:grpSpPr>
        <p:sp>
          <p:nvSpPr>
            <p:cNvPr id="9" name="Cloud 8"/>
            <p:cNvSpPr/>
            <p:nvPr/>
          </p:nvSpPr>
          <p:spPr>
            <a:xfrm>
              <a:off x="3200400" y="4343400"/>
              <a:ext cx="2362200" cy="1371600"/>
            </a:xfrm>
            <a:prstGeom prst="cloud">
              <a:avLst/>
            </a:prstGeom>
            <a:solidFill>
              <a:srgbClr val="6E7D7B"/>
            </a:solidFill>
            <a:ln w="31750" cap="rnd">
              <a:solidFill>
                <a:schemeClr val="accent5">
                  <a:lumMod val="20000"/>
                  <a:lumOff val="80000"/>
                  <a:alpha val="25000"/>
                </a:schemeClr>
              </a:solidFill>
              <a:rou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lIns="0" tIns="0" rIns="0" bIns="0" anchor="ctr" anchorCtr="0">
              <a:noAutofit/>
            </a:bodyPr>
            <a:lstStyle/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defRPr/>
              </a:pPr>
              <a:r>
                <a:rPr lang="en-US" sz="2400" b="1" dirty="0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rbel" pitchFamily="34" charset="0"/>
                  <a:cs typeface="Consolas" pitchFamily="49" charset="0"/>
                </a:rPr>
                <a:t>ORM</a:t>
              </a:r>
            </a:p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  <a:defRPr/>
              </a:pPr>
              <a:r>
                <a:rPr lang="en-US" sz="2400" b="1" dirty="0">
                  <a:solidFill>
                    <a:srgbClr val="F7FFE7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Consolas" pitchFamily="49" charset="0"/>
                </a:rPr>
                <a:t>Framework</a:t>
              </a:r>
              <a:endParaRPr lang="en-US" sz="24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cs typeface="Consolas" pitchFamily="49" charset="0"/>
              </a:endParaRPr>
            </a:p>
          </p:txBody>
        </p:sp>
        <p:pic>
          <p:nvPicPr>
            <p:cNvPr id="25603" name="Picture 3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31847">
              <a:off x="4880070" y="5433772"/>
              <a:ext cx="618484" cy="4603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5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56795" flipH="1" flipV="1">
              <a:off x="4900938" y="4094838"/>
              <a:ext cx="613562" cy="393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6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977975" flipV="1">
              <a:off x="3353070" y="4133145"/>
              <a:ext cx="598982" cy="4407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7" cstate="screen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304629" flipV="1">
              <a:off x="3262164" y="5479687"/>
              <a:ext cx="618484" cy="429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101600" dist="12700" dir="2700000" sx="110000" sy="110000" algn="tl" rotWithShape="0">
                <a:prstClr val="black">
                  <a:alpha val="3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11460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0418" y="381000"/>
            <a:ext cx="9144001" cy="1371600"/>
          </a:xfrm>
        </p:spPr>
        <p:txBody>
          <a:bodyPr/>
          <a:lstStyle/>
          <a:p>
            <a:r>
              <a:rPr lang="en-US" b="1" dirty="0"/>
              <a:t>The N+1 Query Problem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08118" y="1905000"/>
            <a:ext cx="11782531" cy="5715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/>
              <a:t>What is the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N+1 Query Problem</a:t>
            </a:r>
            <a:r>
              <a:rPr lang="en-US" sz="2800" b="1" dirty="0"/>
              <a:t>?</a:t>
            </a:r>
          </a:p>
          <a:p>
            <a:pPr lvl="1">
              <a:lnSpc>
                <a:spcPct val="100000"/>
              </a:lnSpc>
            </a:pPr>
            <a:r>
              <a:rPr lang="en-US" sz="2400" b="1" dirty="0"/>
              <a:t>Imagine a database that contains tables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Products</a:t>
            </a:r>
            <a:r>
              <a:rPr lang="en-US" sz="2400" b="1" dirty="0"/>
              <a:t>,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Suppliers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400" b="1" dirty="0"/>
              <a:t>and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Categories</a:t>
            </a:r>
          </a:p>
          <a:p>
            <a:pPr lvl="2">
              <a:lnSpc>
                <a:spcPct val="100000"/>
              </a:lnSpc>
            </a:pPr>
            <a:r>
              <a:rPr lang="en-US" sz="2000" b="1" dirty="0"/>
              <a:t>Each product has a supplier and a category</a:t>
            </a:r>
          </a:p>
          <a:p>
            <a:pPr lvl="1">
              <a:lnSpc>
                <a:spcPct val="100000"/>
              </a:lnSpc>
            </a:pPr>
            <a:r>
              <a:rPr lang="en-US" sz="2400" b="1" dirty="0"/>
              <a:t>We want to print each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Product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400" b="1" dirty="0"/>
              <a:t>along with its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Supplier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400" b="1" dirty="0"/>
              <a:t>and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Category</a:t>
            </a:r>
            <a:r>
              <a:rPr lang="en-US" sz="2400" b="1" dirty="0"/>
              <a:t>: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579384" y="6553200"/>
            <a:ext cx="609441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443788" y="4038600"/>
            <a:ext cx="112776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noProof="1"/>
              <a:t>foreach (var product in context.Products)</a:t>
            </a:r>
          </a:p>
          <a:p>
            <a:r>
              <a:rPr lang="en-US" noProof="1"/>
              <a:t>{</a:t>
            </a:r>
          </a:p>
          <a:p>
            <a:r>
              <a:rPr lang="en-US" noProof="1"/>
              <a:t>  Console.WriteLine("Product: {0}; {1}; {2}",</a:t>
            </a:r>
          </a:p>
          <a:p>
            <a:r>
              <a:rPr lang="en-US" noProof="1"/>
              <a:t>    product.ProductName, product.Supplier.CompanyName,</a:t>
            </a:r>
          </a:p>
          <a:p>
            <a:r>
              <a:rPr lang="en-US" noProof="1"/>
              <a:t>    product.Category.CategoryName);</a:t>
            </a:r>
          </a:p>
          <a:p>
            <a:r>
              <a:rPr lang="en-US" noProof="1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9222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3212" y="609600"/>
            <a:ext cx="9446339" cy="914400"/>
          </a:xfrm>
        </p:spPr>
        <p:txBody>
          <a:bodyPr/>
          <a:lstStyle/>
          <a:p>
            <a:r>
              <a:rPr lang="en-US" b="1" dirty="0"/>
              <a:t>The N+1 Query Problem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284564" y="1471854"/>
            <a:ext cx="11782531" cy="1828800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sz="2800" b="1" dirty="0"/>
              <a:t>This code will execute N+1 SQL queries:</a:t>
            </a:r>
          </a:p>
          <a:p>
            <a:pPr>
              <a:lnSpc>
                <a:spcPct val="100000"/>
              </a:lnSpc>
            </a:pPr>
            <a:endParaRPr lang="en-US" sz="2000" dirty="0"/>
          </a:p>
          <a:p>
            <a:pPr>
              <a:lnSpc>
                <a:spcPct val="100000"/>
              </a:lnSpc>
            </a:pPr>
            <a:endParaRPr lang="en-US" sz="2000" dirty="0"/>
          </a:p>
          <a:p>
            <a:pPr>
              <a:lnSpc>
                <a:spcPct val="100000"/>
              </a:lnSpc>
            </a:pPr>
            <a:endParaRPr lang="en-US" sz="2000" dirty="0"/>
          </a:p>
          <a:p>
            <a:pPr>
              <a:lnSpc>
                <a:spcPct val="100000"/>
              </a:lnSpc>
            </a:pP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800" b="1" dirty="0"/>
              <a:t>Imagine we have 100 products in the database</a:t>
            </a:r>
          </a:p>
          <a:p>
            <a:pPr lvl="1">
              <a:lnSpc>
                <a:spcPct val="100000"/>
              </a:lnSpc>
            </a:pPr>
            <a:r>
              <a:rPr lang="en-US" sz="2400" b="1" dirty="0"/>
              <a:t>That's ~ 201 SQL queries </a:t>
            </a:r>
            <a:r>
              <a:rPr lang="en-US" sz="2400" b="1" dirty="0">
                <a:sym typeface="Wingdings" pitchFamily="2" charset="2"/>
              </a:rPr>
              <a:t>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very slow!</a:t>
            </a:r>
          </a:p>
          <a:p>
            <a:pPr lvl="1">
              <a:lnSpc>
                <a:spcPct val="100000"/>
              </a:lnSpc>
            </a:pPr>
            <a:r>
              <a:rPr lang="en-US" sz="2400" b="1" dirty="0">
                <a:sym typeface="Wingdings" pitchFamily="2" charset="2"/>
              </a:rPr>
              <a:t>We could do the same with a single SQL query</a:t>
            </a:r>
            <a:endParaRPr lang="en-US" sz="2400" b="1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579384" y="6553200"/>
            <a:ext cx="609441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303212" y="2057399"/>
            <a:ext cx="10563648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noProof="1"/>
              <a:t>foreach (var product in context.Products)</a:t>
            </a:r>
          </a:p>
          <a:p>
            <a:r>
              <a:rPr lang="en-US" noProof="1"/>
              <a:t>{</a:t>
            </a:r>
          </a:p>
          <a:p>
            <a:r>
              <a:rPr lang="en-US" noProof="1"/>
              <a:t>  Console.WriteLine("Product: {0}; {1}; {2}",</a:t>
            </a:r>
          </a:p>
          <a:p>
            <a:r>
              <a:rPr lang="en-US" noProof="1"/>
              <a:t>    product.ProductName, product.Supplier.CompanyName,</a:t>
            </a:r>
          </a:p>
          <a:p>
            <a:r>
              <a:rPr lang="en-US" noProof="1"/>
              <a:t>    product.Category.CategoryName);</a:t>
            </a:r>
          </a:p>
          <a:p>
            <a:r>
              <a:rPr lang="en-US" noProof="1"/>
              <a:t>}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672333" y="1730823"/>
            <a:ext cx="3148780" cy="653153"/>
          </a:xfrm>
          <a:prstGeom prst="wedgeRoundRectCallout">
            <a:avLst>
              <a:gd name="adj1" fmla="val -60300"/>
              <a:gd name="adj2" fmla="val 22888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18000" bIns="18000">
            <a:sp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One query to retrive the products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7161212" y="3505200"/>
            <a:ext cx="3453500" cy="653153"/>
          </a:xfrm>
          <a:prstGeom prst="wedgeRoundRectCallout">
            <a:avLst>
              <a:gd name="adj1" fmla="val -60114"/>
              <a:gd name="adj2" fmla="val -59479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18000" bIns="18000">
            <a:sp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Additional N queries to retrieve the supplier for each product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3198812" y="3669815"/>
            <a:ext cx="3453500" cy="653153"/>
          </a:xfrm>
          <a:prstGeom prst="wedgeRoundRectCallout">
            <a:avLst>
              <a:gd name="adj1" fmla="val -60114"/>
              <a:gd name="adj2" fmla="val -59479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18000" bIns="18000">
            <a:spAutoFit/>
          </a:bodyPr>
          <a:lstStyle/>
          <a:p>
            <a:pPr algn="ctr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Additional N queries to retrieve the category for each product</a:t>
            </a:r>
          </a:p>
        </p:txBody>
      </p:sp>
    </p:spTree>
    <p:extLst>
      <p:ext uri="{BB962C8B-B14F-4D97-AF65-F5344CB8AC3E}">
        <p14:creationId xmlns:p14="http://schemas.microsoft.com/office/powerpoint/2010/main" val="372654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212" y="152400"/>
            <a:ext cx="9446339" cy="914400"/>
          </a:xfrm>
        </p:spPr>
        <p:txBody>
          <a:bodyPr/>
          <a:lstStyle/>
          <a:p>
            <a:r>
              <a:rPr lang="en-US" b="1" dirty="0"/>
              <a:t>Solution to the N+1 Query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143000"/>
            <a:ext cx="11579384" cy="5334000"/>
          </a:xfrm>
        </p:spPr>
        <p:txBody>
          <a:bodyPr>
            <a:normAutofit/>
          </a:bodyPr>
          <a:lstStyle/>
          <a:p>
            <a:r>
              <a:rPr lang="en-US" sz="2800" b="1" dirty="0"/>
              <a:t>Fortunately there is an easy way in EF to avoid the N+1 query problem: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569577" y="2971800"/>
            <a:ext cx="10360501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noProof="1"/>
              <a:t>foreach (var product in context.Products.</a:t>
            </a:r>
          </a:p>
          <a:p>
            <a:r>
              <a:rPr lang="en-US" noProof="1"/>
              <a:t>  Include("Supplier").Include("Category"))</a:t>
            </a:r>
          </a:p>
          <a:p>
            <a:r>
              <a:rPr lang="en-US" noProof="1"/>
              <a:t>{</a:t>
            </a:r>
          </a:p>
          <a:p>
            <a:r>
              <a:rPr lang="en-US" noProof="1"/>
              <a:t>  Console.WriteLine("Product: {0}; {1}; {2}",</a:t>
            </a:r>
          </a:p>
          <a:p>
            <a:r>
              <a:rPr lang="en-US" noProof="1"/>
              <a:t>    product.ProductName, product.Supplier.CompanyName,</a:t>
            </a:r>
          </a:p>
          <a:p>
            <a:r>
              <a:rPr lang="en-US" noProof="1"/>
              <a:t>    product.Category.CategoryName);</a:t>
            </a:r>
          </a:p>
          <a:p>
            <a:r>
              <a:rPr lang="en-US" noProof="1"/>
              <a:t>}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1828324" y="1828800"/>
            <a:ext cx="9751060" cy="891516"/>
          </a:xfrm>
          <a:prstGeom prst="wedgeRoundRectCallout">
            <a:avLst>
              <a:gd name="adj1" fmla="val -49415"/>
              <a:gd name="adj2" fmla="val 12084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18000" bIns="1800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Using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Include(…)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method only one SQL query with join is made to get the related entities</a:t>
            </a:r>
            <a:endParaRPr lang="en-US" sz="2600" b="1" noProof="1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2118573" y="5410200"/>
            <a:ext cx="7262508" cy="891516"/>
          </a:xfrm>
          <a:prstGeom prst="wedgeRoundRectCallout">
            <a:avLst>
              <a:gd name="adj1" fmla="val 206"/>
              <a:gd name="adj2" fmla="val -110907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18000" bIns="1800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No additional SQL queries are made here for the related entities</a:t>
            </a:r>
            <a:endParaRPr lang="en-US" sz="2600" b="1" noProof="1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77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5612" y="-76200"/>
            <a:ext cx="9144001" cy="1371600"/>
          </a:xfrm>
        </p:spPr>
        <p:txBody>
          <a:bodyPr/>
          <a:lstStyle/>
          <a:p>
            <a:r>
              <a:rPr lang="en-US" b="1" dirty="0"/>
              <a:t>Incorrect Use of </a:t>
            </a:r>
            <a:r>
              <a:rPr lang="en-US" b="1" noProof="1"/>
              <a:t>ToList</a:t>
            </a:r>
            <a:r>
              <a:rPr lang="en-US" b="1" dirty="0"/>
              <a:t>()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29727" y="1339944"/>
            <a:ext cx="11782531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1" dirty="0"/>
              <a:t>In EF invoking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ToList()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b="1" dirty="0"/>
              <a:t>executes the underlying SQL query in the database</a:t>
            </a:r>
          </a:p>
          <a:p>
            <a:pPr lvl="1">
              <a:lnSpc>
                <a:spcPct val="100000"/>
              </a:lnSpc>
            </a:pPr>
            <a:r>
              <a:rPr lang="en-US" sz="2400" b="1" dirty="0"/>
              <a:t>Transforms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IQueryable&lt;T&gt;</a:t>
            </a:r>
            <a:r>
              <a:rPr lang="en-US" sz="2400" b="1" dirty="0"/>
              <a:t> to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List&lt;T&gt;</a:t>
            </a:r>
          </a:p>
          <a:p>
            <a:pPr lvl="1">
              <a:lnSpc>
                <a:spcPct val="100000"/>
              </a:lnSpc>
            </a:pPr>
            <a:r>
              <a:rPr lang="en-US" sz="2400" b="1" dirty="0"/>
              <a:t>Invoke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ToList()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400" b="1" dirty="0"/>
              <a:t>as late as possible, after all filtering, joins and groupings</a:t>
            </a:r>
          </a:p>
          <a:p>
            <a:pPr>
              <a:lnSpc>
                <a:spcPct val="100000"/>
              </a:lnSpc>
            </a:pPr>
            <a:r>
              <a:rPr lang="en-US" sz="2800" b="1" dirty="0"/>
              <a:t>Avoid such code:</a:t>
            </a:r>
          </a:p>
          <a:p>
            <a:pPr>
              <a:lnSpc>
                <a:spcPct val="100000"/>
              </a:lnSpc>
            </a:pPr>
            <a:endParaRPr lang="en-US" b="1" dirty="0"/>
          </a:p>
          <a:p>
            <a:pPr>
              <a:lnSpc>
                <a:spcPct val="100000"/>
              </a:lnSpc>
            </a:pPr>
            <a:endParaRPr lang="en-US" b="1" dirty="0"/>
          </a:p>
          <a:p>
            <a:pPr lvl="1">
              <a:lnSpc>
                <a:spcPct val="100000"/>
              </a:lnSpc>
            </a:pPr>
            <a:r>
              <a:rPr lang="en-US" sz="2400" b="1" dirty="0"/>
              <a:t>This will cause all order details to come from the database and to be filtered later in the memory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579384" y="6553200"/>
            <a:ext cx="609441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632423" y="4038600"/>
            <a:ext cx="10969943" cy="9694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lvl="0"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1900" noProof="1"/>
              <a:t>List&lt;OrderDetail&gt; orderItemsFromTokyo =</a:t>
            </a:r>
          </a:p>
          <a:p>
            <a:r>
              <a:rPr lang="en-US" sz="1900" noProof="1"/>
              <a:t>  entities.Order_Details.ToList().</a:t>
            </a:r>
          </a:p>
          <a:p>
            <a:r>
              <a:rPr lang="en-US" sz="1900" noProof="1"/>
              <a:t>  Where(od =&gt; od.Product.Supplier.City == "Tokyo").ToList();</a:t>
            </a:r>
          </a:p>
        </p:txBody>
      </p:sp>
    </p:spTree>
    <p:extLst>
      <p:ext uri="{BB962C8B-B14F-4D97-AF65-F5344CB8AC3E}">
        <p14:creationId xmlns:p14="http://schemas.microsoft.com/office/powerpoint/2010/main" val="320789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0412" y="1371600"/>
            <a:ext cx="8534400" cy="1371599"/>
          </a:xfrm>
        </p:spPr>
        <p:txBody>
          <a:bodyPr>
            <a:normAutofit fontScale="90000"/>
          </a:bodyPr>
          <a:lstStyle/>
          <a:p>
            <a:pPr>
              <a:lnSpc>
                <a:spcPts val="5400"/>
              </a:lnSpc>
            </a:pPr>
            <a:r>
              <a:rPr lang="en-US" b="1" dirty="0"/>
              <a:t>Attaching and Detaching Objects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3581400"/>
            <a:ext cx="5027892" cy="2263141"/>
          </a:xfrm>
          <a:prstGeom prst="roundRect">
            <a:avLst>
              <a:gd name="adj" fmla="val 6889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929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212" y="609600"/>
            <a:ext cx="9446339" cy="914400"/>
          </a:xfrm>
        </p:spPr>
        <p:txBody>
          <a:bodyPr/>
          <a:lstStyle/>
          <a:p>
            <a:r>
              <a:rPr lang="en-US" b="1" dirty="0"/>
              <a:t>Attaching and Detaching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212" y="1676400"/>
            <a:ext cx="11579384" cy="5029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b="1" dirty="0"/>
              <a:t>In Entity Framework, objects can be attached to or detached from an object context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Attached</a:t>
            </a:r>
            <a:r>
              <a:rPr lang="en-US" sz="3200" b="1" dirty="0"/>
              <a:t> objects are tracked and managed by the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DbContext</a:t>
            </a:r>
          </a:p>
          <a:p>
            <a:pPr lvl="1">
              <a:lnSpc>
                <a:spcPct val="10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SaveChanges()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b="1" dirty="0"/>
              <a:t>persists all changes in DB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Detached</a:t>
            </a:r>
            <a:r>
              <a:rPr lang="en-US" sz="3200" b="1" dirty="0"/>
              <a:t> objects are not referenced by the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</a:rPr>
              <a:t>DbContext</a:t>
            </a:r>
          </a:p>
          <a:p>
            <a:pPr lvl="1">
              <a:lnSpc>
                <a:spcPct val="100000"/>
              </a:lnSpc>
            </a:pPr>
            <a:r>
              <a:rPr lang="en-US" sz="2800" b="1" dirty="0"/>
              <a:t>Behave like a normal objects, like all others, which are not related to EF</a:t>
            </a:r>
          </a:p>
          <a:p>
            <a:pPr>
              <a:lnSpc>
                <a:spcPct val="10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579384" y="6553200"/>
            <a:ext cx="609441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91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212" y="533400"/>
            <a:ext cx="9144001" cy="1371600"/>
          </a:xfrm>
        </p:spPr>
        <p:txBody>
          <a:bodyPr/>
          <a:lstStyle/>
          <a:p>
            <a:r>
              <a:rPr lang="en-US" b="1" dirty="0"/>
              <a:t>Attaching Detached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212" y="1981200"/>
            <a:ext cx="11579384" cy="54102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/>
              <a:t>When a query is executed inside an </a:t>
            </a:r>
            <a:r>
              <a:rPr lang="en-US" sz="2800" b="1" dirty="0" err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DbContext</a:t>
            </a:r>
            <a:r>
              <a:rPr lang="en-US" sz="2800" b="1" dirty="0"/>
              <a:t>, the returned objects are automatically attached to it</a:t>
            </a:r>
          </a:p>
          <a:p>
            <a:pPr>
              <a:lnSpc>
                <a:spcPct val="100000"/>
              </a:lnSpc>
            </a:pPr>
            <a:r>
              <a:rPr lang="en-US" sz="2800" b="1" dirty="0"/>
              <a:t>When a context is destroyed, all objects in it are automatically detached</a:t>
            </a:r>
          </a:p>
          <a:p>
            <a:pPr lvl="1">
              <a:lnSpc>
                <a:spcPct val="100000"/>
              </a:lnSpc>
            </a:pPr>
            <a:r>
              <a:rPr lang="en-US" sz="2400" b="1" dirty="0"/>
              <a:t>E.g. in Web applications between the requests</a:t>
            </a:r>
          </a:p>
          <a:p>
            <a:pPr>
              <a:lnSpc>
                <a:spcPct val="100000"/>
              </a:lnSpc>
            </a:pPr>
            <a:r>
              <a:rPr lang="en-US" sz="2800" b="1" dirty="0"/>
              <a:t>You might later on attach to a new context objects that have been previously detached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579384" y="6553200"/>
            <a:ext cx="609441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85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774" y="228600"/>
            <a:ext cx="9144001" cy="1371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/>
              <a:t>Detaching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820" y="1524000"/>
            <a:ext cx="11579384" cy="571499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/>
              <a:t>When an object is detached?</a:t>
            </a:r>
          </a:p>
          <a:p>
            <a:pPr lvl="1">
              <a:lnSpc>
                <a:spcPct val="100000"/>
              </a:lnSpc>
            </a:pPr>
            <a:r>
              <a:rPr lang="en-US" sz="2400" b="1" dirty="0"/>
              <a:t>When we obtain the object from an </a:t>
            </a:r>
            <a:r>
              <a:rPr lang="en-US" sz="2400" b="1" dirty="0" err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DbContext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400" b="1" dirty="0"/>
              <a:t>and then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Dispose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400" b="1" dirty="0"/>
              <a:t>it</a:t>
            </a:r>
          </a:p>
          <a:p>
            <a:pPr lvl="1">
              <a:lnSpc>
                <a:spcPct val="100000"/>
              </a:lnSpc>
            </a:pPr>
            <a:r>
              <a:rPr lang="en-US" sz="2400" b="1" dirty="0"/>
              <a:t>Manually: by calling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Detach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(…) </a:t>
            </a:r>
            <a:r>
              <a:rPr lang="en-US" sz="2400" b="1" dirty="0"/>
              <a:t>method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579384" y="6553200"/>
            <a:ext cx="609441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sp>
        <p:nvSpPr>
          <p:cNvPr id="4" name="Rounded Rectangle 3"/>
          <p:cNvSpPr>
            <a:spLocks noChangeArrowheads="1"/>
          </p:cNvSpPr>
          <p:nvPr/>
        </p:nvSpPr>
        <p:spPr bwMode="auto">
          <a:xfrm>
            <a:off x="455612" y="3218598"/>
            <a:ext cx="11353800" cy="2943591"/>
          </a:xfrm>
          <a:prstGeom prst="roundRect">
            <a:avLst>
              <a:gd name="adj" fmla="val 0"/>
            </a:avLst>
          </a:prstGeom>
          <a:solidFill>
            <a:srgbClr val="3D4344"/>
          </a:solidFill>
          <a:ln w="12700">
            <a:solidFill>
              <a:schemeClr val="accent1"/>
            </a:solidFill>
          </a:ln>
          <a:effectLst/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Product GetProduct(int id)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using (Entities entities =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new Entities())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return entities.Products.First(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p =&gt; p.ProductID == id);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1598612" y="5661504"/>
            <a:ext cx="7821163" cy="465867"/>
          </a:xfrm>
          <a:prstGeom prst="wedgeRoundRectCallout">
            <a:avLst>
              <a:gd name="adj1" fmla="val -55759"/>
              <a:gd name="adj2" fmla="val -39558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18000" bIns="1800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Now the returned product is detached</a:t>
            </a:r>
            <a:endParaRPr lang="en-US" sz="2600" b="1" noProof="1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07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212" y="17060"/>
            <a:ext cx="9144001" cy="1371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/>
              <a:t>Attaching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0" y="1447800"/>
            <a:ext cx="11579384" cy="56388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/>
              <a:t>When we want to update a detached object we need to reattach it and the update it</a:t>
            </a:r>
          </a:p>
          <a:p>
            <a:pPr lvl="1">
              <a:lnSpc>
                <a:spcPct val="100000"/>
              </a:lnSpc>
            </a:pPr>
            <a:r>
              <a:rPr lang="en-US" sz="2400" b="1" dirty="0"/>
              <a:t>Done by the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Attach(…)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400" b="1" dirty="0"/>
              <a:t>method of the context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579384" y="6553200"/>
            <a:ext cx="609441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sp>
        <p:nvSpPr>
          <p:cNvPr id="4" name="Rounded Rectangle 3"/>
          <p:cNvSpPr>
            <a:spLocks noChangeArrowheads="1"/>
          </p:cNvSpPr>
          <p:nvPr/>
        </p:nvSpPr>
        <p:spPr bwMode="auto">
          <a:xfrm>
            <a:off x="455612" y="3048000"/>
            <a:ext cx="11277600" cy="3223172"/>
          </a:xfrm>
          <a:prstGeom prst="roundRect">
            <a:avLst>
              <a:gd name="adj" fmla="val 0"/>
            </a:avLst>
          </a:prstGeom>
          <a:solidFill>
            <a:srgbClr val="3D4344"/>
          </a:solidFill>
          <a:ln w="12700">
            <a:solidFill>
              <a:schemeClr val="accent1"/>
            </a:solidFill>
          </a:ln>
          <a:effectLst/>
        </p:spPr>
        <p:txBody>
          <a:bodyPr wrap="square" tIns="72000" bIns="72000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UpdatePrice(Product product, decimal newPrice)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using (Entities entities =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new Entities())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northwindEntities.Products.Attach(product);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product.UnitPrice = newPrice;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northwindEntities.SaveChanges();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2930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9012" y="1524000"/>
            <a:ext cx="7313295" cy="1219201"/>
          </a:xfrm>
        </p:spPr>
        <p:txBody>
          <a:bodyPr>
            <a:normAutofit fontScale="90000"/>
          </a:bodyPr>
          <a:lstStyle/>
          <a:p>
            <a:pPr>
              <a:lnSpc>
                <a:spcPts val="5400"/>
              </a:lnSpc>
            </a:pPr>
            <a:r>
              <a:rPr lang="en-US" b="1" dirty="0"/>
              <a:t>Demo: Attaching and Detaching Objects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88" y="3486150"/>
            <a:ext cx="4215302" cy="299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http://covers.oreilly.com/images/9780596520298/lrg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58981" y="3879427"/>
            <a:ext cx="4401520" cy="2421466"/>
          </a:xfrm>
          <a:prstGeom prst="roundRect">
            <a:avLst>
              <a:gd name="adj" fmla="val 1060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81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711015" y="2514600"/>
            <a:ext cx="11071516" cy="9144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Entity Framework</a:t>
            </a:r>
            <a:endParaRPr lang="bg-BG" b="1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760412" y="3505200"/>
            <a:ext cx="8532178" cy="569120"/>
          </a:xfrm>
        </p:spPr>
        <p:txBody>
          <a:bodyPr/>
          <a:lstStyle/>
          <a:p>
            <a:r>
              <a:rPr lang="en-US" b="1" dirty="0"/>
              <a:t>Object Relation Persistence Framework</a:t>
            </a:r>
            <a:endParaRPr lang="bg-BG" b="1" dirty="0"/>
          </a:p>
        </p:txBody>
      </p:sp>
      <p:pic>
        <p:nvPicPr>
          <p:cNvPr id="21506" name="Picture 2" descr="http://www.awicons.com/stock-icons/3d-artistic-icons/preview/framework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3039">
            <a:off x="5002714" y="683090"/>
            <a:ext cx="3859795" cy="1409700"/>
          </a:xfrm>
          <a:prstGeom prst="roundRect">
            <a:avLst>
              <a:gd name="adj" fmla="val 431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509" name="Picture 5" descr="E:\Movies\Job Projects\Current Job\2.9. LINQ to SQL\Untitled.png"/>
          <p:cNvPicPr>
            <a:picLocks noChangeAspect="1" noChangeArrowheads="1"/>
          </p:cNvPicPr>
          <p:nvPr/>
        </p:nvPicPr>
        <p:blipFill>
          <a:blip r:embed="rId3" cstate="screen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77335" flipH="1" flipV="1">
            <a:off x="811930" y="4427350"/>
            <a:ext cx="5129248" cy="1811814"/>
          </a:xfrm>
          <a:prstGeom prst="roundRect">
            <a:avLst>
              <a:gd name="adj" fmla="val 5574"/>
            </a:avLst>
          </a:prstGeom>
          <a:solidFill>
            <a:schemeClr val="accent6">
              <a:lumMod val="20000"/>
              <a:lumOff val="80000"/>
            </a:schemeClr>
          </a:solidFill>
          <a:effectLst/>
          <a:scene3d>
            <a:camera prst="perspectiveContrastingRightFacing"/>
            <a:lightRig rig="chilly" dir="t">
              <a:rot lat="0" lon="0" rev="16200000"/>
            </a:lightRig>
          </a:scene3d>
          <a:sp3d contourW="12700" prstMaterial="softEdge">
            <a:contourClr>
              <a:srgbClr val="42A5BC"/>
            </a:contourClr>
          </a:sp3d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5060" flipH="1">
            <a:off x="1329325" y="757259"/>
            <a:ext cx="1733111" cy="126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http://www.theserverside.net/tt/articles/content/IntroducingEntityFramework/figure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12" y="4282113"/>
            <a:ext cx="2133044" cy="2102288"/>
          </a:xfrm>
          <a:prstGeom prst="roundRect">
            <a:avLst>
              <a:gd name="adj" fmla="val 286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92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0412" y="609600"/>
            <a:ext cx="8534400" cy="1371599"/>
          </a:xfrm>
        </p:spPr>
        <p:txBody>
          <a:bodyPr>
            <a:normAutofit/>
          </a:bodyPr>
          <a:lstStyle/>
          <a:p>
            <a:pPr>
              <a:lnSpc>
                <a:spcPts val="5400"/>
              </a:lnSpc>
            </a:pPr>
            <a:r>
              <a:rPr lang="en-US" b="1" dirty="0"/>
              <a:t>Repository Pattern</a:t>
            </a:r>
          </a:p>
        </p:txBody>
      </p:sp>
      <p:pic>
        <p:nvPicPr>
          <p:cNvPr id="1028" name="Picture 4" descr="http://www.c-sharpcorner.com/UploadFile/3d39b4/crud-using-the-repository-pattern-in-mvc/Images/CRUD-using-the-Repository-Pattern-in-MVC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12" y="2286000"/>
            <a:ext cx="4343400" cy="374868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10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412" y="304800"/>
            <a:ext cx="9144001" cy="1371600"/>
          </a:xfrm>
        </p:spPr>
        <p:txBody>
          <a:bodyPr/>
          <a:lstStyle/>
          <a:p>
            <a:r>
              <a:rPr lang="en-US" b="1" dirty="0"/>
              <a:t>Repository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412" y="1752600"/>
            <a:ext cx="11579384" cy="54102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/>
              <a:t>Gives abstraction over the data layer</a:t>
            </a:r>
          </a:p>
          <a:p>
            <a:pPr>
              <a:lnSpc>
                <a:spcPct val="100000"/>
              </a:lnSpc>
            </a:pPr>
            <a:r>
              <a:rPr lang="en-US" sz="2800" b="1" dirty="0"/>
              <a:t>Single place to make changes to your data access</a:t>
            </a:r>
          </a:p>
          <a:p>
            <a:pPr>
              <a:lnSpc>
                <a:spcPct val="100000"/>
              </a:lnSpc>
            </a:pPr>
            <a:r>
              <a:rPr lang="en-US" sz="2800" b="1" dirty="0"/>
              <a:t>Single place responsible for a set of tables</a:t>
            </a:r>
          </a:p>
          <a:p>
            <a:pPr>
              <a:lnSpc>
                <a:spcPct val="100000"/>
              </a:lnSpc>
            </a:pPr>
            <a:r>
              <a:rPr lang="en-US" sz="2800" b="1" dirty="0"/>
              <a:t>Easily replaceable by other implementations</a:t>
            </a:r>
          </a:p>
          <a:p>
            <a:pPr>
              <a:lnSpc>
                <a:spcPct val="100000"/>
              </a:lnSpc>
            </a:pPr>
            <a:r>
              <a:rPr lang="en-US" sz="2800" b="1" dirty="0"/>
              <a:t>Hides the details in accessing data</a:t>
            </a:r>
          </a:p>
          <a:p>
            <a:pPr>
              <a:lnSpc>
                <a:spcPct val="100000"/>
              </a:lnSpc>
            </a:pPr>
            <a:r>
              <a:rPr lang="en-US" sz="2800" b="1" dirty="0"/>
              <a:t>Can be implemented in various ways</a:t>
            </a:r>
          </a:p>
          <a:p>
            <a:pPr>
              <a:lnSpc>
                <a:spcPct val="100000"/>
              </a:lnSpc>
            </a:pPr>
            <a:endParaRPr lang="en-US" sz="2800" b="1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579384" y="6553200"/>
            <a:ext cx="609441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17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9012" y="1524000"/>
            <a:ext cx="9753600" cy="1219201"/>
          </a:xfrm>
        </p:spPr>
        <p:txBody>
          <a:bodyPr>
            <a:normAutofit fontScale="90000"/>
          </a:bodyPr>
          <a:lstStyle/>
          <a:p>
            <a:pPr>
              <a:lnSpc>
                <a:spcPts val="5400"/>
              </a:lnSpc>
            </a:pPr>
            <a:r>
              <a:rPr lang="en-US" b="1" dirty="0"/>
              <a:t>Demo: Repository Pattern</a:t>
            </a:r>
          </a:p>
        </p:txBody>
      </p:sp>
      <p:pic>
        <p:nvPicPr>
          <p:cNvPr id="2050" name="Picture 2" descr="http://cfile24.uf.tistory.com/image/203A0C3F4D9927241C80B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612" y="3457433"/>
            <a:ext cx="21336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trainingindustry.com/media/16280165/knowledge_repository_img_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2" y="3247883"/>
            <a:ext cx="2895600" cy="2857500"/>
          </a:xfrm>
          <a:prstGeom prst="roundRect">
            <a:avLst/>
          </a:prstGeom>
          <a:noFill/>
          <a:scene3d>
            <a:camera prst="perspectiveContrasting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34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990600"/>
            <a:ext cx="8229600" cy="2895600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61265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3212" y="152400"/>
            <a:ext cx="9144001" cy="1371600"/>
          </a:xfrm>
        </p:spPr>
        <p:txBody>
          <a:bodyPr/>
          <a:lstStyle/>
          <a:p>
            <a:r>
              <a:rPr lang="en-US" b="1" dirty="0"/>
              <a:t>Live Demo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676400"/>
            <a:ext cx="11680957" cy="58674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sz="2800" b="1" dirty="0"/>
              <a:t>Using c0de first approach, create database for student system with the following tables: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Students </a:t>
            </a:r>
            <a:r>
              <a:rPr lang="en-US" sz="2400" b="1" dirty="0"/>
              <a:t>(with Id, Name, Number, etc.)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Courses </a:t>
            </a:r>
            <a:r>
              <a:rPr lang="en-US" sz="2400" b="1" dirty="0"/>
              <a:t>(Name, Description, Materials, etc.)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sz="2400" b="1" dirty="0" err="1">
                <a:solidFill>
                  <a:schemeClr val="tx2">
                    <a:lumMod val="75000"/>
                  </a:schemeClr>
                </a:solidFill>
              </a:rPr>
              <a:t>StudentsInCourses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400" b="1" dirty="0"/>
              <a:t>(many-to-many relationship)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Homework </a:t>
            </a:r>
            <a:r>
              <a:rPr lang="en-US" sz="2400" b="1" dirty="0"/>
              <a:t>(one-to-many relationship with students and courses), fields: Content, </a:t>
            </a:r>
            <a:r>
              <a:rPr lang="en-US" sz="2400" b="1" dirty="0" err="1"/>
              <a:t>TimeSent</a:t>
            </a:r>
            <a:endParaRPr lang="en-US" sz="2400" b="1" dirty="0"/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sz="2400" b="1" dirty="0"/>
              <a:t>Annotate the data models with the appropriate attributes and enable code first migrations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sz="2800" b="1" dirty="0"/>
              <a:t>Write a console application that uses the data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sz="2800" b="1" dirty="0"/>
              <a:t>Seed the data with random values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24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8012" y="228600"/>
            <a:ext cx="9144001" cy="1371600"/>
          </a:xfrm>
        </p:spPr>
        <p:txBody>
          <a:bodyPr/>
          <a:lstStyle/>
          <a:p>
            <a:r>
              <a:rPr lang="en-US" b="1" dirty="0"/>
              <a:t>Overview of EF</a:t>
            </a:r>
            <a:endParaRPr lang="bg-BG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441" y="1676400"/>
            <a:ext cx="11579384" cy="57912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Entity Framework (EF) </a:t>
            </a:r>
            <a:r>
              <a:rPr lang="en-US" sz="2800" b="1" dirty="0"/>
              <a:t>is a standard ORM framework, part of .NET</a:t>
            </a:r>
          </a:p>
          <a:p>
            <a:pPr lvl="1">
              <a:lnSpc>
                <a:spcPct val="100000"/>
              </a:lnSpc>
            </a:pPr>
            <a:r>
              <a:rPr lang="en-US" sz="2400" b="1" dirty="0"/>
              <a:t>Provides a run-time infrastructure for managing SQL-based database data as .NET objects</a:t>
            </a:r>
          </a:p>
          <a:p>
            <a:pPr>
              <a:lnSpc>
                <a:spcPct val="100000"/>
              </a:lnSpc>
            </a:pPr>
            <a:r>
              <a:rPr lang="en-US" sz="2800" b="1" dirty="0"/>
              <a:t>The relational database schema is mapped to an object model (classes and associations)</a:t>
            </a:r>
          </a:p>
          <a:p>
            <a:pPr lvl="1">
              <a:lnSpc>
                <a:spcPct val="100000"/>
              </a:lnSpc>
            </a:pPr>
            <a:r>
              <a:rPr lang="en-US" sz="2400" b="1" dirty="0"/>
              <a:t>Visual Studio has built-in tools for generating Entity Framework SQL data mappings</a:t>
            </a:r>
          </a:p>
          <a:p>
            <a:pPr lvl="2">
              <a:lnSpc>
                <a:spcPct val="100000"/>
              </a:lnSpc>
            </a:pPr>
            <a:r>
              <a:rPr lang="en-US" sz="2000" b="1" dirty="0"/>
              <a:t>Data mappings consist of C# classes and XML</a:t>
            </a:r>
          </a:p>
          <a:p>
            <a:pPr lvl="1">
              <a:lnSpc>
                <a:spcPct val="100000"/>
              </a:lnSpc>
            </a:pPr>
            <a:r>
              <a:rPr lang="en-US" sz="2400" b="1" dirty="0"/>
              <a:t>A standard data manipulation API is provided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29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81000"/>
            <a:ext cx="9144001" cy="1371600"/>
          </a:xfrm>
        </p:spPr>
        <p:txBody>
          <a:bodyPr/>
          <a:lstStyle/>
          <a:p>
            <a:r>
              <a:rPr lang="en-US" b="1" dirty="0"/>
              <a:t>Entity Framework Features</a:t>
            </a:r>
            <a:endParaRPr lang="bg-B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1981200"/>
            <a:ext cx="11782531" cy="57912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/>
              <a:t>Maps tables, views, stored procedures and functions as .NET objects</a:t>
            </a:r>
          </a:p>
          <a:p>
            <a:pPr>
              <a:lnSpc>
                <a:spcPct val="100000"/>
              </a:lnSpc>
            </a:pPr>
            <a:r>
              <a:rPr lang="en-US" sz="2800" b="1" dirty="0"/>
              <a:t>Provides LINQ-based data queries</a:t>
            </a:r>
          </a:p>
          <a:p>
            <a:pPr lvl="1">
              <a:lnSpc>
                <a:spcPct val="100000"/>
              </a:lnSpc>
            </a:pPr>
            <a:r>
              <a:rPr lang="en-US" sz="2400" b="1" dirty="0"/>
              <a:t>Executed as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SQL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SELECTs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400" b="1" dirty="0"/>
              <a:t>on the database server (parameterized queries)</a:t>
            </a:r>
          </a:p>
          <a:p>
            <a:pPr>
              <a:lnSpc>
                <a:spcPct val="100000"/>
              </a:lnSpc>
            </a:pPr>
            <a:r>
              <a:rPr lang="en-US" sz="2800" b="1" dirty="0"/>
              <a:t>Built-in CRUD operations –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Create/Read/Update/Delete</a:t>
            </a:r>
          </a:p>
          <a:p>
            <a:pPr>
              <a:lnSpc>
                <a:spcPct val="100000"/>
              </a:lnSpc>
            </a:pPr>
            <a:r>
              <a:rPr lang="en-US" sz="2800" b="1" dirty="0"/>
              <a:t>Creating or deleting the database schema</a:t>
            </a:r>
          </a:p>
          <a:p>
            <a:pPr>
              <a:lnSpc>
                <a:spcPct val="100000"/>
              </a:lnSpc>
            </a:pPr>
            <a:r>
              <a:rPr lang="en-US" sz="2800" b="1" dirty="0"/>
              <a:t>Tracks changes to in-memory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74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S102895261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TS102895261</Template>
  <TotalTime>0</TotalTime>
  <Words>3400</Words>
  <Application>Microsoft Office PowerPoint</Application>
  <PresentationFormat>Custom</PresentationFormat>
  <Paragraphs>599</Paragraphs>
  <Slides>74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Cambria</vt:lpstr>
      <vt:lpstr>Consolas</vt:lpstr>
      <vt:lpstr>Corbel</vt:lpstr>
      <vt:lpstr>Wingdings 2</vt:lpstr>
      <vt:lpstr>TS102895261</vt:lpstr>
      <vt:lpstr>Entity Framework Code First</vt:lpstr>
      <vt:lpstr>Table of Contents</vt:lpstr>
      <vt:lpstr>Introduction to ORM</vt:lpstr>
      <vt:lpstr>ORM Technologies</vt:lpstr>
      <vt:lpstr>ORM Frameworks</vt:lpstr>
      <vt:lpstr>ORM Mapping – Example</vt:lpstr>
      <vt:lpstr>Entity Framework</vt:lpstr>
      <vt:lpstr>Overview of EF</vt:lpstr>
      <vt:lpstr>Entity Framework Features</vt:lpstr>
      <vt:lpstr>Entity Framework Features</vt:lpstr>
      <vt:lpstr>Basic Workflow</vt:lpstr>
      <vt:lpstr>Basic Workflow</vt:lpstr>
      <vt:lpstr>EF Components</vt:lpstr>
      <vt:lpstr>Code First Modeling</vt:lpstr>
      <vt:lpstr>Modeling Workflow</vt:lpstr>
      <vt:lpstr>Code First Modeling Workflow</vt:lpstr>
      <vt:lpstr>Why Use Code First?</vt:lpstr>
      <vt:lpstr>Code First Main Parts</vt:lpstr>
      <vt:lpstr>Domain Classes (Models)</vt:lpstr>
      <vt:lpstr>Domain Classes (Models)</vt:lpstr>
      <vt:lpstr>Demo: Models</vt:lpstr>
      <vt:lpstr>DbContext Class</vt:lpstr>
      <vt:lpstr>DbSet Type</vt:lpstr>
      <vt:lpstr>DbContext Example</vt:lpstr>
      <vt:lpstr>Demo: DbContext</vt:lpstr>
      <vt:lpstr>How to Interact With the Data?</vt:lpstr>
      <vt:lpstr>Demo: Using The Data</vt:lpstr>
      <vt:lpstr>Where is My Data?</vt:lpstr>
      <vt:lpstr>How to Connect to SQL Server?</vt:lpstr>
      <vt:lpstr>Database Connection Workflow</vt:lpstr>
      <vt:lpstr>Demo: Database Connection</vt:lpstr>
      <vt:lpstr>Using Code First Migrations</vt:lpstr>
      <vt:lpstr>Changes in Domain Classes</vt:lpstr>
      <vt:lpstr>Code First Migrations</vt:lpstr>
      <vt:lpstr>Database Migration Strategies</vt:lpstr>
      <vt:lpstr>Use Code First Migrations</vt:lpstr>
      <vt:lpstr>Seeding the Database</vt:lpstr>
      <vt:lpstr>Demo: Migrations</vt:lpstr>
      <vt:lpstr>Configure Mappings</vt:lpstr>
      <vt:lpstr>Configure Mappings</vt:lpstr>
      <vt:lpstr>Data Annotations</vt:lpstr>
      <vt:lpstr>Fluent API for Mappings</vt:lpstr>
      <vt:lpstr>Fluent API Configurations</vt:lpstr>
      <vt:lpstr>Demo: Mappings</vt:lpstr>
      <vt:lpstr>LINQ and Query Keywords</vt:lpstr>
      <vt:lpstr>LINQ Extension Methods</vt:lpstr>
      <vt:lpstr>LINQ Extension Methods</vt:lpstr>
      <vt:lpstr>LINQ Extension Methods</vt:lpstr>
      <vt:lpstr>Demo: LINQ Basics</vt:lpstr>
      <vt:lpstr>Reading Data</vt:lpstr>
      <vt:lpstr>Reading Data with LINQ Query</vt:lpstr>
      <vt:lpstr>Demo: Retrieving Data</vt:lpstr>
      <vt:lpstr>Create, Update, Delete</vt:lpstr>
      <vt:lpstr>Creating New Data</vt:lpstr>
      <vt:lpstr>Cascading Inserts</vt:lpstr>
      <vt:lpstr>Updating Existing Data</vt:lpstr>
      <vt:lpstr>Deleting Existing Data</vt:lpstr>
      <vt:lpstr>Demo: CRUD Operations</vt:lpstr>
      <vt:lpstr>Performance Issues</vt:lpstr>
      <vt:lpstr>The N+1 Query Problem</vt:lpstr>
      <vt:lpstr>The N+1 Query Problem</vt:lpstr>
      <vt:lpstr>Solution to the N+1 Query Problem</vt:lpstr>
      <vt:lpstr>Incorrect Use of ToList()</vt:lpstr>
      <vt:lpstr>Attaching and Detaching Objects</vt:lpstr>
      <vt:lpstr>Attaching and Detaching Objects</vt:lpstr>
      <vt:lpstr>Attaching Detached Objects</vt:lpstr>
      <vt:lpstr>Detaching Objects</vt:lpstr>
      <vt:lpstr>Attaching Objects</vt:lpstr>
      <vt:lpstr>Demo: Attaching and Detaching Objects</vt:lpstr>
      <vt:lpstr>Repository Pattern</vt:lpstr>
      <vt:lpstr>Repository Pattern</vt:lpstr>
      <vt:lpstr>Demo: Repository Pattern</vt:lpstr>
      <vt:lpstr>QUESTIONS?</vt:lpstr>
      <vt:lpstr>Live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2014-04-19T12:09:26Z</dcterms:created>
  <dcterms:modified xsi:type="dcterms:W3CDTF">2019-01-20T12:20:03Z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TC028952619991</vt:lpwstr>
  </property>
</Properties>
</file>